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286" r:id="rId6"/>
    <p:sldId id="260" r:id="rId7"/>
    <p:sldId id="283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8" r:id="rId21"/>
    <p:sldId id="289" r:id="rId22"/>
    <p:sldId id="290" r:id="rId23"/>
    <p:sldId id="291" r:id="rId24"/>
    <p:sldId id="292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7" r:id="rId34"/>
    <p:sldId id="285" r:id="rId35"/>
    <p:sldId id="284" r:id="rId3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9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Rimington" userId="d06004ccbdeb7a85" providerId="LiveId" clId="{0FBA54CC-DFBC-4C82-B032-A92DAE1FF616}"/>
    <pc:docChg chg="undo modSld">
      <pc:chgData name="Oliver Rimington" userId="d06004ccbdeb7a85" providerId="LiveId" clId="{0FBA54CC-DFBC-4C82-B032-A92DAE1FF616}" dt="2019-03-15T17:10:23.082" v="43" actId="122"/>
      <pc:docMkLst>
        <pc:docMk/>
      </pc:docMkLst>
      <pc:sldChg chg="modSp">
        <pc:chgData name="Oliver Rimington" userId="d06004ccbdeb7a85" providerId="LiveId" clId="{0FBA54CC-DFBC-4C82-B032-A92DAE1FF616}" dt="2019-03-15T17:10:23.082" v="43" actId="122"/>
        <pc:sldMkLst>
          <pc:docMk/>
          <pc:sldMk cId="0" sldId="259"/>
        </pc:sldMkLst>
        <pc:spChg chg="mod">
          <ac:chgData name="Oliver Rimington" userId="d06004ccbdeb7a85" providerId="LiveId" clId="{0FBA54CC-DFBC-4C82-B032-A92DAE1FF616}" dt="2019-03-15T17:10:23.082" v="43" actId="122"/>
          <ac:spMkLst>
            <pc:docMk/>
            <pc:sldMk cId="0" sldId="259"/>
            <ac:spMk id="2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D642634-916A-4E82-A864-FB0974EC0504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4962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B839878-8D52-4984-927C-196ED77F1C1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389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49C607-123E-46DC-A1E1-B3FC62650AB2}" type="slidenum">
              <a:t>1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593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ECE62A8-81E3-4275-905A-60D1023304AA}" type="slidenum">
              <a:t>11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886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8958642-753D-4AD7-A712-71C59229D4D6}" type="slidenum">
              <a:t>12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807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4016B0E-8B43-4C7E-8335-F46BCECEFD26}" type="slidenum">
              <a:t>13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466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C2D7CC-EFDA-42CB-A21E-56CD61C048FE}" type="slidenum">
              <a:t>14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11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46603B7-2275-45A1-8A29-289A1BFE0590}" type="slidenum">
              <a:t>15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702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BBC349-5BC1-42F8-9450-96E216C6E284}" type="slidenum">
              <a:t>16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49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95F5E73-2F26-473A-847A-350ECB06F54D}" type="slidenum">
              <a:t>17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397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3B2814A-84FD-40E5-A430-1D29952CDB17}" type="slidenum">
              <a:t>18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879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4CE2E46-4DF0-429F-BF38-A4511BAE116F}" type="slidenum">
              <a:t>19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249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4CE2E46-4DF0-429F-BF38-A4511BAE116F}" type="slidenum">
              <a:t>20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19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1BA549-5860-4B8D-BCD2-BF6DB3F2E8CF}" type="slidenum">
              <a:t>2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51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4CE2E46-4DF0-429F-BF38-A4511BAE116F}" type="slidenum">
              <a:t>21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537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4CE2E46-4DF0-429F-BF38-A4511BAE116F}" type="slidenum">
              <a:t>22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164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4CE2E46-4DF0-429F-BF38-A4511BAE116F}" type="slidenum">
              <a:t>23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441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4CE2E46-4DF0-429F-BF38-A4511BAE116F}" type="slidenum">
              <a:t>24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948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D7A46BF-5DA8-4BDA-8A0B-B69DC5AA1792}" type="slidenum">
              <a:t>25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297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4B2639-6F88-4788-98AA-3020A0EA394E}" type="slidenum">
              <a:t>26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814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F8B89C-8AAC-401D-912F-B72E5DCF2EAA}" type="slidenum">
              <a:t>27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424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EFBBA18-F97C-406A-A11A-AD27E51FAAFC}" type="slidenum">
              <a:t>28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27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F73107B-EEDB-4479-9677-15E9356749E2}" type="slidenum">
              <a:t>29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383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470F29-04A3-4EC0-8945-B0A5C776D606}" type="slidenum">
              <a:t>30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4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DFAA48D-1908-4E18-A82F-E12FEA07DBB9}" type="slidenum">
              <a:t>3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4546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3A0E9E7-BF07-44D2-8849-9752CD3CC511}" type="slidenum">
              <a:t>31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801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6476F86-0C87-435D-9182-44CDB14FB0CF}" type="slidenum">
              <a:t>32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5684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6476F86-0C87-435D-9182-44CDB14FB0CF}" type="slidenum">
              <a:t>33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137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6B53B57-AA3B-4E77-85BD-3AC1BE618CA8}" type="slidenum">
              <a:t>4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015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6B53B57-AA3B-4E77-85BD-3AC1BE618CA8}" type="slidenum">
              <a:t>5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77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4D21B8A-C636-4168-B9E0-4F0D942A58C1}" type="slidenum">
              <a:t>6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81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00B7DEF-281D-42CA-87A3-AA868BFE5530}" type="slidenum">
              <a:t>8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487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2A85FB-DFA1-4FE5-8EE3-116B13762B1B}" type="slidenum">
              <a:t>9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04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7F77866-5786-455F-9EA2-8EDA2D81737A}" type="slidenum">
              <a:t>10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98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1379" y="2771882"/>
            <a:ext cx="7276539" cy="2494297"/>
          </a:xfrm>
        </p:spPr>
        <p:txBody>
          <a:bodyPr anchor="b">
            <a:normAutofit/>
          </a:bodyPr>
          <a:lstStyle>
            <a:lvl1pPr>
              <a:defRPr sz="59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1379" y="5266178"/>
            <a:ext cx="7276539" cy="1241518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reeform 8"/>
          <p:cNvSpPr/>
          <p:nvPr/>
        </p:nvSpPr>
        <p:spPr bwMode="auto">
          <a:xfrm>
            <a:off x="-34967" y="4763277"/>
            <a:ext cx="1538412" cy="861769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696" y="4992981"/>
            <a:ext cx="644898" cy="402483"/>
          </a:xfrm>
        </p:spPr>
        <p:txBody>
          <a:bodyPr/>
          <a:lstStyle/>
          <a:p>
            <a:pPr lvl="0"/>
            <a:fld id="{0C7F71E5-D534-4A53-B4F8-535A44677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931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378" y="671971"/>
            <a:ext cx="7267206" cy="3435959"/>
          </a:xfrm>
        </p:spPr>
        <p:txBody>
          <a:bodyPr anchor="ctr">
            <a:normAutofit/>
          </a:bodyPr>
          <a:lstStyle>
            <a:lvl1pPr algn="l">
              <a:defRPr sz="529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378" y="4799529"/>
            <a:ext cx="7267206" cy="1715052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4" y="3490510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93" y="3576064"/>
            <a:ext cx="644898" cy="402483"/>
          </a:xfrm>
        </p:spPr>
        <p:txBody>
          <a:bodyPr/>
          <a:lstStyle/>
          <a:p>
            <a:pPr lvl="0"/>
            <a:fld id="{6E2EA650-78DA-473B-ABCC-57C14C3F0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9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2254" y="671971"/>
            <a:ext cx="6735395" cy="3191863"/>
          </a:xfrm>
        </p:spPr>
        <p:txBody>
          <a:bodyPr anchor="ctr">
            <a:normAutofit/>
          </a:bodyPr>
          <a:lstStyle>
            <a:lvl1pPr algn="l">
              <a:defRPr sz="529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663441" y="3863834"/>
            <a:ext cx="6233019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378" y="4799529"/>
            <a:ext cx="7267206" cy="1715052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64" y="3490510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93" y="3576064"/>
            <a:ext cx="644898" cy="402483"/>
          </a:xfrm>
        </p:spPr>
        <p:txBody>
          <a:bodyPr/>
          <a:lstStyle/>
          <a:p>
            <a:pPr lvl="0"/>
            <a:fld id="{6E2EA650-78DA-473B-ABCC-57C14C3F0EE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993544" y="71430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06344" y="3202562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4546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378" y="2687886"/>
            <a:ext cx="7267206" cy="3003637"/>
          </a:xfrm>
        </p:spPr>
        <p:txBody>
          <a:bodyPr anchor="b">
            <a:normAutofit/>
          </a:bodyPr>
          <a:lstStyle>
            <a:lvl1pPr algn="l">
              <a:defRPr sz="52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1378" y="5711755"/>
            <a:ext cx="7267206" cy="80427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4" y="5413094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3593" y="5492932"/>
            <a:ext cx="644898" cy="402483"/>
          </a:xfrm>
        </p:spPr>
        <p:txBody>
          <a:bodyPr/>
          <a:lstStyle/>
          <a:p>
            <a:pPr lvl="0"/>
            <a:fld id="{6E2EA650-78DA-473B-ABCC-57C14C3F0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892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412254" y="671971"/>
            <a:ext cx="6735395" cy="3191863"/>
          </a:xfrm>
        </p:spPr>
        <p:txBody>
          <a:bodyPr anchor="ctr">
            <a:normAutofit/>
          </a:bodyPr>
          <a:lstStyle>
            <a:lvl1pPr algn="l">
              <a:defRPr sz="529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41378" y="4787794"/>
            <a:ext cx="7373377" cy="92396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1378" y="5711755"/>
            <a:ext cx="7373377" cy="80427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64" y="5413094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3593" y="5492932"/>
            <a:ext cx="644898" cy="402483"/>
          </a:xfrm>
        </p:spPr>
        <p:txBody>
          <a:bodyPr/>
          <a:lstStyle/>
          <a:p>
            <a:pPr lvl="0"/>
            <a:fld id="{6E2EA650-78DA-473B-ABCC-57C14C3F0EE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993544" y="71430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06344" y="3202562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0011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379" y="691600"/>
            <a:ext cx="7267205" cy="3174689"/>
          </a:xfrm>
        </p:spPr>
        <p:txBody>
          <a:bodyPr anchor="ctr">
            <a:normAutofit/>
          </a:bodyPr>
          <a:lstStyle>
            <a:lvl1pPr algn="l">
              <a:defRPr sz="52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41378" y="4787794"/>
            <a:ext cx="7267206" cy="92396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1378" y="5711755"/>
            <a:ext cx="7267206" cy="80427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4" y="5413094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3593" y="5492932"/>
            <a:ext cx="644898" cy="402483"/>
          </a:xfrm>
        </p:spPr>
        <p:txBody>
          <a:bodyPr/>
          <a:lstStyle/>
          <a:p>
            <a:pPr lvl="0"/>
            <a:fld id="{6E2EA650-78DA-473B-ABCC-57C14C3F0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589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4" y="783960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7F6400-904D-4420-83C4-D099B3959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209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83107" y="691599"/>
            <a:ext cx="1825771" cy="582443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79" y="691599"/>
            <a:ext cx="5199446" cy="58244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4" y="783960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6B17EE-AB63-4636-90A8-DF2AC81DE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5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450" y="687966"/>
            <a:ext cx="7264134" cy="14119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378" y="2351899"/>
            <a:ext cx="7267206" cy="4164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4" y="783960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441E88-BEF5-41FE-A8D1-E036CF6092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03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378" y="2286820"/>
            <a:ext cx="7267206" cy="1619080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378" y="3947830"/>
            <a:ext cx="7267206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4" y="3490510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93" y="3576064"/>
            <a:ext cx="644898" cy="402483"/>
          </a:xfrm>
        </p:spPr>
        <p:txBody>
          <a:bodyPr/>
          <a:lstStyle/>
          <a:p>
            <a:pPr lvl="0"/>
            <a:fld id="{AEFCEAB9-8242-4F03-86CD-DEE0CB101C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614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41379" y="2355323"/>
            <a:ext cx="3525056" cy="415285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4011" y="2355323"/>
            <a:ext cx="3524573" cy="415285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64" y="783960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93" y="868385"/>
            <a:ext cx="644898" cy="402483"/>
          </a:xfrm>
        </p:spPr>
        <p:txBody>
          <a:bodyPr/>
          <a:lstStyle/>
          <a:p>
            <a:pPr lvl="0"/>
            <a:fld id="{5166E12B-1AEF-4AD4-B306-44A658FE4B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677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7393" y="2454443"/>
            <a:ext cx="3169042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1378" y="3089666"/>
            <a:ext cx="3525057" cy="342346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5518" y="2450885"/>
            <a:ext cx="3167546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0051" y="3086107"/>
            <a:ext cx="3523015" cy="342346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64" y="783960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593" y="868385"/>
            <a:ext cx="644898" cy="402483"/>
          </a:xfrm>
        </p:spPr>
        <p:txBody>
          <a:bodyPr/>
          <a:lstStyle/>
          <a:p>
            <a:pPr lvl="0"/>
            <a:fld id="{1F2EF8D0-748A-4BD7-9BD5-DFACE86AC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448" y="687966"/>
            <a:ext cx="7264135" cy="14119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64" y="783960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AD26F2-65C8-4865-8484-88A905016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30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64" y="783960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5B0B79-1763-4F43-A5E1-27F90F148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535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378" y="491730"/>
            <a:ext cx="2898934" cy="1076203"/>
          </a:xfrm>
        </p:spPr>
        <p:txBody>
          <a:bodyPr anchor="b"/>
          <a:lstStyle>
            <a:lvl1pPr algn="l">
              <a:defRPr sz="220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9373" y="491731"/>
            <a:ext cx="4179211" cy="5968994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1378" y="1762175"/>
            <a:ext cx="2898934" cy="4698546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4" y="783960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855234-C293-4E51-B32C-0D096051E5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63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378" y="5291772"/>
            <a:ext cx="7267206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1378" y="699931"/>
            <a:ext cx="7267206" cy="4249391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1378" y="5916496"/>
            <a:ext cx="7267206" cy="544226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64" y="5413094"/>
            <a:ext cx="1497493" cy="559981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3593" y="5492932"/>
            <a:ext cx="644898" cy="402483"/>
          </a:xfrm>
        </p:spPr>
        <p:txBody>
          <a:bodyPr/>
          <a:lstStyle/>
          <a:p>
            <a:pPr lvl="0"/>
            <a:fld id="{75A1635E-E883-46B9-8BEF-155B9CA52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10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51989"/>
            <a:ext cx="2184135" cy="731785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2513" y="825"/>
            <a:ext cx="2152244" cy="7553617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201613" cy="7559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4448" y="687966"/>
            <a:ext cx="7264135" cy="1411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378" y="2351899"/>
            <a:ext cx="7267206" cy="4283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68531" y="6762800"/>
            <a:ext cx="844881" cy="4080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1378" y="6763594"/>
            <a:ext cx="630203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63593" y="868385"/>
            <a:ext cx="6448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5">
                <a:solidFill>
                  <a:srgbClr val="FEFFFF"/>
                </a:solidFill>
              </a:defRPr>
            </a:lvl1pPr>
          </a:lstStyle>
          <a:p>
            <a:pPr lvl="0"/>
            <a:fld id="{6E2EA650-78DA-473B-ABCC-57C14C3F0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83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Font typeface="Wingdings 3" charset="2"/>
        <a:buChar char="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010569" y="2629853"/>
            <a:ext cx="6499191" cy="1879600"/>
          </a:xfrm>
        </p:spPr>
        <p:txBody>
          <a:bodyPr>
            <a:normAutofit fontScale="90000"/>
          </a:bodyPr>
          <a:lstStyle/>
          <a:p>
            <a:pPr lvl="0"/>
            <a:r>
              <a:rPr lang="en-GB" b="1" dirty="0"/>
              <a:t>R</a:t>
            </a:r>
            <a:r>
              <a:rPr lang="en-GB" dirty="0"/>
              <a:t>apid </a:t>
            </a:r>
            <a:r>
              <a:rPr lang="en-GB" b="1" dirty="0"/>
              <a:t>E</a:t>
            </a:r>
            <a:r>
              <a:rPr lang="en-GB" dirty="0"/>
              <a:t>xploration of </a:t>
            </a:r>
            <a:r>
              <a:rPr lang="en-GB" b="1" dirty="0"/>
              <a:t>N</a:t>
            </a:r>
            <a:r>
              <a:rPr lang="en-GB" dirty="0"/>
              <a:t>ovel </a:t>
            </a:r>
            <a:br>
              <a:rPr lang="en-GB" dirty="0"/>
            </a:br>
            <a:r>
              <a:rPr lang="en-GB" b="1" dirty="0"/>
              <a:t>O</a:t>
            </a:r>
            <a:r>
              <a:rPr lang="en-GB" dirty="0"/>
              <a:t>rganism </a:t>
            </a:r>
            <a:r>
              <a:rPr lang="en-GB" b="1" dirty="0"/>
              <a:t>O</a:t>
            </a:r>
            <a:r>
              <a:rPr lang="en-GB" dirty="0"/>
              <a:t>mics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~</a:t>
            </a:r>
            <a:r>
              <a:rPr lang="en-GB" b="1" dirty="0"/>
              <a:t>RENOO~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361"/>
            <a:ext cx="2349305" cy="226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12"/>
          <p:cNvPicPr>
            <a:picLocks noChangeAspect="1"/>
          </p:cNvPicPr>
          <p:nvPr/>
        </p:nvPicPr>
        <p:blipFill>
          <a:blip r:embed="rId4">
            <a:alphaModFix/>
          </a:blip>
          <a:srcRect t="48890"/>
          <a:stretch>
            <a:fillRect/>
          </a:stretch>
        </p:blipFill>
        <p:spPr>
          <a:xfrm>
            <a:off x="3010569" y="5505957"/>
            <a:ext cx="4248360" cy="15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nerc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73" y="0"/>
            <a:ext cx="3190551" cy="222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10569" y="372683"/>
            <a:ext cx="30372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Oliver </a:t>
            </a:r>
            <a:r>
              <a:rPr lang="en-GB" dirty="0" err="1"/>
              <a:t>Rimington</a:t>
            </a:r>
            <a:endParaRPr lang="en-GB" dirty="0"/>
          </a:p>
          <a:p>
            <a:endParaRPr lang="en-GB" dirty="0"/>
          </a:p>
          <a:p>
            <a:r>
              <a:rPr lang="en-GB" dirty="0"/>
              <a:t>Supervised by: </a:t>
            </a:r>
            <a:r>
              <a:rPr lang="en-GB" dirty="0" err="1"/>
              <a:t>Prof.</a:t>
            </a:r>
            <a:r>
              <a:rPr lang="en-GB" dirty="0"/>
              <a:t> Peter </a:t>
            </a:r>
            <a:r>
              <a:rPr lang="en-GB" dirty="0" err="1"/>
              <a:t>Kille</a:t>
            </a:r>
            <a:endParaRPr lang="en-GB" dirty="0"/>
          </a:p>
          <a:p>
            <a:r>
              <a:rPr lang="en-GB" dirty="0"/>
              <a:t>Department of Biosciences</a:t>
            </a:r>
          </a:p>
          <a:p>
            <a:r>
              <a:rPr lang="en-GB" dirty="0"/>
              <a:t>Cardiff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083" y="42203"/>
            <a:ext cx="9072563" cy="1262062"/>
          </a:xfrm>
        </p:spPr>
        <p:txBody>
          <a:bodyPr/>
          <a:lstStyle/>
          <a:p>
            <a:pPr lvl="0"/>
            <a:r>
              <a:rPr lang="en-GB" dirty="0"/>
              <a:t>Methylation </a:t>
            </a:r>
            <a:r>
              <a:rPr lang="en-GB" b="1" dirty="0"/>
              <a:t>vs</a:t>
            </a:r>
            <a:r>
              <a:rPr lang="en-GB" dirty="0"/>
              <a:t> Gene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60" y="1080000"/>
            <a:ext cx="10079640" cy="64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8812" y="42203"/>
            <a:ext cx="9070975" cy="1262063"/>
          </a:xfrm>
        </p:spPr>
        <p:txBody>
          <a:bodyPr/>
          <a:lstStyle/>
          <a:p>
            <a:pPr lvl="0"/>
            <a:r>
              <a:rPr lang="en-GB" dirty="0"/>
              <a:t>Investigating Introns Further..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8280" y="1080360"/>
            <a:ext cx="10079640" cy="648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0"/>
            <a:ext cx="9070975" cy="1262063"/>
          </a:xfrm>
        </p:spPr>
        <p:txBody>
          <a:bodyPr/>
          <a:lstStyle/>
          <a:p>
            <a:pPr lvl="0"/>
            <a:r>
              <a:rPr lang="en-GB" dirty="0"/>
              <a:t>Investigating Introns Further..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60" y="1098000"/>
            <a:ext cx="10079640" cy="646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78" y="0"/>
            <a:ext cx="9070975" cy="1262063"/>
          </a:xfrm>
        </p:spPr>
        <p:txBody>
          <a:bodyPr/>
          <a:lstStyle/>
          <a:p>
            <a:pPr lvl="0"/>
            <a:r>
              <a:rPr lang="en-GB" dirty="0"/>
              <a:t>Investigating Introns Further..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60" y="1034999"/>
            <a:ext cx="10079640" cy="6558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/>
          <p:cNvSpPr/>
          <p:nvPr/>
        </p:nvSpPr>
        <p:spPr>
          <a:xfrm>
            <a:off x="6120000" y="4896000"/>
            <a:ext cx="187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08000">
            <a:solidFill>
              <a:srgbClr val="FF420E"/>
            </a:solidFill>
            <a:prstDash val="solid"/>
          </a:ln>
        </p:spPr>
        <p:txBody>
          <a:bodyPr vert="horz" wrap="none" lIns="144000" tIns="99000" rIns="144000" bIns="99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489825" y="104775"/>
            <a:ext cx="2590800" cy="7165975"/>
          </a:xfrm>
        </p:spPr>
        <p:txBody>
          <a:bodyPr/>
          <a:lstStyle/>
          <a:p>
            <a:pPr lvl="0"/>
            <a:r>
              <a:rPr lang="en-GB" sz="3200" dirty="0"/>
              <a:t>Working</a:t>
            </a:r>
            <a:br>
              <a:rPr lang="en-GB" sz="3200" dirty="0"/>
            </a:br>
            <a:r>
              <a:rPr lang="en-GB" sz="3200" dirty="0"/>
              <a:t>Outside</a:t>
            </a:r>
            <a:br>
              <a:rPr lang="en-GB" sz="3200" dirty="0"/>
            </a:br>
            <a:r>
              <a:rPr lang="en-GB" sz="3200" dirty="0"/>
              <a:t>the </a:t>
            </a:r>
            <a:br>
              <a:rPr lang="en-GB" sz="3200" dirty="0"/>
            </a:br>
            <a:r>
              <a:rPr lang="en-GB" sz="3200" dirty="0"/>
              <a:t>Software</a:t>
            </a: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Clustering</a:t>
            </a:r>
            <a:br>
              <a:rPr lang="en-GB" sz="3200" dirty="0"/>
            </a:br>
            <a:r>
              <a:rPr lang="en-GB" sz="3200" dirty="0" err="1"/>
              <a:t>Intronic</a:t>
            </a:r>
            <a:r>
              <a:rPr lang="en-GB" sz="3200" dirty="0"/>
              <a:t> </a:t>
            </a:r>
            <a:br>
              <a:rPr lang="en-GB" sz="3200" dirty="0"/>
            </a:br>
            <a:r>
              <a:rPr lang="en-GB" sz="3200" dirty="0"/>
              <a:t>3 Prime</a:t>
            </a:r>
            <a:br>
              <a:rPr lang="en-GB" sz="3200" dirty="0"/>
            </a:br>
            <a:r>
              <a:rPr lang="en-GB" sz="3200" dirty="0"/>
              <a:t>Methylation</a:t>
            </a:r>
            <a:br>
              <a:rPr lang="en-GB" sz="3200" dirty="0"/>
            </a:br>
            <a:r>
              <a:rPr lang="en-GB" sz="3200" dirty="0"/>
              <a:t>Patterns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7560000" cy="75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03999" y="461159"/>
            <a:ext cx="1800000" cy="438839"/>
          </a:xfrm>
          <a:prstGeom prst="rect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vert="horz" wrap="none" lIns="108000" tIns="63000" rIns="108000" bIns="63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200"/>
            </a:pPr>
            <a:r>
              <a:rPr lang="en-GB" sz="2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594 Introns</a:t>
            </a:r>
          </a:p>
        </p:txBody>
      </p:sp>
      <p:sp>
        <p:nvSpPr>
          <p:cNvPr id="5" name="Freeform 4"/>
          <p:cNvSpPr/>
          <p:nvPr/>
        </p:nvSpPr>
        <p:spPr>
          <a:xfrm>
            <a:off x="1070999" y="99000"/>
            <a:ext cx="216000" cy="144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000">
            <a:solidFill>
              <a:srgbClr val="2C001E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>
            <a:off x="1152000" y="243000"/>
            <a:ext cx="0" cy="2181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89025" y="0"/>
            <a:ext cx="9070975" cy="1263651"/>
          </a:xfrm>
        </p:spPr>
        <p:txBody>
          <a:bodyPr/>
          <a:lstStyle/>
          <a:p>
            <a:pPr lvl="0"/>
            <a:r>
              <a:rPr lang="en-GB" dirty="0"/>
              <a:t>Methylation </a:t>
            </a:r>
            <a:r>
              <a:rPr lang="en-GB" b="1" dirty="0"/>
              <a:t>vs</a:t>
            </a:r>
            <a:r>
              <a:rPr lang="en-GB" dirty="0"/>
              <a:t> Expression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9000" y="1099440"/>
            <a:ext cx="10079640" cy="64695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/>
          <p:cNvSpPr/>
          <p:nvPr/>
        </p:nvSpPr>
        <p:spPr>
          <a:xfrm>
            <a:off x="9360000" y="5040000"/>
            <a:ext cx="674640" cy="28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2000">
            <a:solidFill>
              <a:srgbClr val="FF420E"/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traight Connector 4"/>
          <p:cNvSpPr/>
          <p:nvPr/>
        </p:nvSpPr>
        <p:spPr>
          <a:xfrm flipV="1">
            <a:off x="6912000" y="3528000"/>
            <a:ext cx="0" cy="936000"/>
          </a:xfrm>
          <a:prstGeom prst="line">
            <a:avLst/>
          </a:prstGeom>
          <a:noFill/>
          <a:ln w="72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6000" tIns="81000" rIns="126000" bIns="81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-163513"/>
            <a:ext cx="9070975" cy="1263651"/>
          </a:xfrm>
        </p:spPr>
        <p:txBody>
          <a:bodyPr/>
          <a:lstStyle/>
          <a:p>
            <a:pPr lvl="0"/>
            <a:r>
              <a:rPr lang="en-GB"/>
              <a:t>Methylation vs Expression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18000" y="0"/>
            <a:ext cx="10152000" cy="75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520000" y="445680"/>
            <a:ext cx="3671999" cy="346320"/>
          </a:xfrm>
          <a:prstGeom prst="rect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20% Highest Gene Expression</a:t>
            </a:r>
          </a:p>
        </p:txBody>
      </p:sp>
      <p:sp>
        <p:nvSpPr>
          <p:cNvPr id="5" name="Straight Connector 4"/>
          <p:cNvSpPr/>
          <p:nvPr/>
        </p:nvSpPr>
        <p:spPr>
          <a:xfrm flipH="1">
            <a:off x="2304000" y="792000"/>
            <a:ext cx="576000" cy="360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000" y="1440000"/>
            <a:ext cx="2526120" cy="602280"/>
          </a:xfrm>
          <a:prstGeom prst="rect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20% Closest to Median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Gene Expression</a:t>
            </a:r>
          </a:p>
        </p:txBody>
      </p:sp>
      <p:sp>
        <p:nvSpPr>
          <p:cNvPr id="7" name="Straight Connector 6"/>
          <p:cNvSpPr/>
          <p:nvPr/>
        </p:nvSpPr>
        <p:spPr>
          <a:xfrm flipH="1">
            <a:off x="6623999" y="1872000"/>
            <a:ext cx="576001" cy="216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503999" y="1152000"/>
            <a:ext cx="0" cy="5256000"/>
          </a:xfrm>
          <a:prstGeom prst="line">
            <a:avLst/>
          </a:prstGeom>
          <a:noFill/>
          <a:ln w="72000">
            <a:solidFill>
              <a:srgbClr val="000000"/>
            </a:solidFill>
            <a:prstDash val="solid"/>
          </a:ln>
        </p:spPr>
        <p:txBody>
          <a:bodyPr vert="horz" wrap="none" lIns="126000" tIns="81000" rIns="126000" bIns="81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 flipH="1" flipV="1">
            <a:off x="503999" y="5903999"/>
            <a:ext cx="1512000" cy="5760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15999" y="6421680"/>
            <a:ext cx="2494080" cy="346320"/>
          </a:xfrm>
          <a:prstGeom prst="rect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Transcription Start Site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80000" y="6480000"/>
            <a:ext cx="1131840" cy="346320"/>
          </a:xfrm>
          <a:prstGeom prst="rect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300bp In</a:t>
            </a:r>
          </a:p>
        </p:txBody>
      </p:sp>
      <p:sp>
        <p:nvSpPr>
          <p:cNvPr id="12" name="Straight Connector 11"/>
          <p:cNvSpPr/>
          <p:nvPr/>
        </p:nvSpPr>
        <p:spPr>
          <a:xfrm>
            <a:off x="9411840" y="6826319"/>
            <a:ext cx="668160" cy="30168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-163513"/>
            <a:ext cx="9070975" cy="1263651"/>
          </a:xfrm>
        </p:spPr>
        <p:txBody>
          <a:bodyPr/>
          <a:lstStyle/>
          <a:p>
            <a:pPr lvl="0"/>
            <a:r>
              <a:rPr lang="en-GB"/>
              <a:t>Methylation vs Expression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12600" y="360"/>
            <a:ext cx="1009260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502000" y="445680"/>
            <a:ext cx="3671999" cy="346320"/>
          </a:xfrm>
          <a:prstGeom prst="rect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20% Highest Gene Expression</a:t>
            </a:r>
          </a:p>
        </p:txBody>
      </p:sp>
      <p:sp>
        <p:nvSpPr>
          <p:cNvPr id="5" name="Straight Connector 4"/>
          <p:cNvSpPr/>
          <p:nvPr/>
        </p:nvSpPr>
        <p:spPr>
          <a:xfrm>
            <a:off x="6174000" y="648000"/>
            <a:ext cx="2178000" cy="3599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4000" y="1485719"/>
            <a:ext cx="2526120" cy="602280"/>
          </a:xfrm>
          <a:prstGeom prst="rect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20% Closest to Median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Gene Expression</a:t>
            </a:r>
          </a:p>
        </p:txBody>
      </p:sp>
      <p:sp>
        <p:nvSpPr>
          <p:cNvPr id="7" name="Straight Connector 6"/>
          <p:cNvSpPr/>
          <p:nvPr/>
        </p:nvSpPr>
        <p:spPr>
          <a:xfrm>
            <a:off x="4110120" y="1872000"/>
            <a:ext cx="1001880" cy="1439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10008000" y="1152000"/>
            <a:ext cx="0" cy="5256000"/>
          </a:xfrm>
          <a:prstGeom prst="line">
            <a:avLst/>
          </a:prstGeom>
          <a:noFill/>
          <a:ln w="72000">
            <a:solidFill>
              <a:srgbClr val="000000"/>
            </a:solidFill>
            <a:prstDash val="solid"/>
          </a:ln>
        </p:spPr>
        <p:txBody>
          <a:bodyPr vert="horz" wrap="none" lIns="126000" tIns="81000" rIns="126000" bIns="81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 flipV="1">
            <a:off x="7703999" y="5832000"/>
            <a:ext cx="2304001" cy="733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6000" y="6565680"/>
            <a:ext cx="2416320" cy="346320"/>
          </a:xfrm>
          <a:prstGeom prst="rect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Transcription End Site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32160" y="6552000"/>
            <a:ext cx="953280" cy="346320"/>
          </a:xfrm>
          <a:prstGeom prst="rect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-300bp</a:t>
            </a:r>
          </a:p>
        </p:txBody>
      </p:sp>
      <p:sp>
        <p:nvSpPr>
          <p:cNvPr id="12" name="Straight Connector 11"/>
          <p:cNvSpPr/>
          <p:nvPr/>
        </p:nvSpPr>
        <p:spPr>
          <a:xfrm flipH="1">
            <a:off x="503999" y="6898320"/>
            <a:ext cx="1028161" cy="229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559675" y="-163513"/>
            <a:ext cx="2520950" cy="7651751"/>
          </a:xfrm>
        </p:spPr>
        <p:txBody>
          <a:bodyPr/>
          <a:lstStyle/>
          <a:p>
            <a:pPr lvl="0"/>
            <a:br>
              <a:rPr lang="en-GB" sz="3200" dirty="0"/>
            </a:br>
            <a:r>
              <a:rPr lang="en-GB" sz="3200" dirty="0"/>
              <a:t>3'Prime Transcribed Region:</a:t>
            </a:r>
            <a:br>
              <a:rPr lang="en-GB" sz="3200" dirty="0"/>
            </a:br>
            <a:r>
              <a:rPr lang="en-GB" sz="3200" dirty="0"/>
              <a:t>Methylation</a:t>
            </a:r>
            <a:br>
              <a:rPr lang="en-GB" sz="3200" dirty="0"/>
            </a:br>
            <a:r>
              <a:rPr lang="en-GB" sz="3200" dirty="0"/>
              <a:t>Pattern Clusters</a:t>
            </a: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Shows ~100bp Distinct</a:t>
            </a:r>
            <a:br>
              <a:rPr lang="en-GB" sz="3200" dirty="0"/>
            </a:br>
            <a:r>
              <a:rPr lang="en-GB" sz="3200" dirty="0"/>
              <a:t>Regions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7559640" cy="755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6204" y="0"/>
            <a:ext cx="9072562" cy="1263651"/>
          </a:xfrm>
        </p:spPr>
        <p:txBody>
          <a:bodyPr/>
          <a:lstStyle/>
          <a:p>
            <a:pPr lvl="0"/>
            <a:r>
              <a:rPr lang="en-GB" dirty="0"/>
              <a:t>Methylation </a:t>
            </a:r>
            <a:r>
              <a:rPr lang="en-GB" b="1" dirty="0"/>
              <a:t>vs</a:t>
            </a:r>
            <a:r>
              <a:rPr lang="en-GB" dirty="0"/>
              <a:t> Expression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1152000"/>
            <a:ext cx="10079640" cy="62960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traight Connector 3"/>
          <p:cNvSpPr/>
          <p:nvPr/>
        </p:nvSpPr>
        <p:spPr>
          <a:xfrm>
            <a:off x="648000" y="4320000"/>
            <a:ext cx="9360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09650" y="87313"/>
            <a:ext cx="9070975" cy="1262062"/>
          </a:xfrm>
        </p:spPr>
        <p:txBody>
          <a:bodyPr/>
          <a:lstStyle/>
          <a:p>
            <a:pPr lvl="0"/>
            <a:r>
              <a:rPr lang="en-GB" dirty="0"/>
              <a:t>'Target Audience'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293810" y="1584815"/>
            <a:ext cx="10058819" cy="5591780"/>
          </a:xfrm>
        </p:spPr>
        <p:txBody>
          <a:bodyPr anchor="ctr">
            <a:normAutofit/>
          </a:bodyPr>
          <a:lstStyle/>
          <a:p>
            <a:pPr lvl="0" algn="l">
              <a:buSzPct val="45000"/>
              <a:buFont typeface="StarSymbol"/>
              <a:buChar char="➔"/>
            </a:pPr>
            <a:r>
              <a:rPr lang="en-GB" dirty="0"/>
              <a:t>Working with a </a:t>
            </a:r>
            <a:r>
              <a:rPr lang="en-GB" b="1" dirty="0"/>
              <a:t>new model</a:t>
            </a:r>
            <a:r>
              <a:rPr lang="en-GB" dirty="0"/>
              <a:t> organism</a:t>
            </a:r>
          </a:p>
          <a:p>
            <a:pPr marL="0" lvl="0" indent="0" algn="l">
              <a:buSzPct val="45000"/>
              <a:buNone/>
            </a:pPr>
            <a:endParaRPr lang="en-GB" dirty="0"/>
          </a:p>
          <a:p>
            <a:pPr lvl="0" algn="l">
              <a:buSzPct val="45000"/>
              <a:buFont typeface="StarSymbol"/>
              <a:buChar char="➔"/>
            </a:pPr>
            <a:endParaRPr lang="en-GB" dirty="0"/>
          </a:p>
          <a:p>
            <a:pPr lvl="0" algn="l">
              <a:buSzPct val="45000"/>
              <a:buFont typeface="StarSymbol"/>
              <a:buChar char="➔"/>
            </a:pPr>
            <a:endParaRPr lang="en-GB" dirty="0"/>
          </a:p>
          <a:p>
            <a:pPr lvl="0" algn="l">
              <a:buSzPct val="45000"/>
              <a:buFont typeface="StarSymbol"/>
              <a:buChar char="➔"/>
            </a:pPr>
            <a:endParaRPr lang="en-GB" dirty="0"/>
          </a:p>
          <a:p>
            <a:pPr lvl="0" algn="l">
              <a:buSzPct val="45000"/>
              <a:buFont typeface="StarSymbol"/>
              <a:buChar char="➔"/>
            </a:pPr>
            <a:r>
              <a:rPr lang="en-GB" dirty="0"/>
              <a:t>Using </a:t>
            </a:r>
            <a:r>
              <a:rPr lang="en-GB" b="1" dirty="0" err="1"/>
              <a:t>Omic</a:t>
            </a:r>
            <a:r>
              <a:rPr lang="en-GB" dirty="0"/>
              <a:t> scale data generation</a:t>
            </a:r>
          </a:p>
          <a:p>
            <a:pPr marL="0" lvl="0" indent="0" algn="l">
              <a:buSzPct val="45000"/>
              <a:buNone/>
            </a:pPr>
            <a:endParaRPr lang="en-GB" dirty="0"/>
          </a:p>
          <a:p>
            <a:pPr marL="0" lvl="0" indent="0" algn="l">
              <a:buSzPct val="45000"/>
              <a:buNone/>
            </a:pPr>
            <a:endParaRPr lang="en-GB" dirty="0"/>
          </a:p>
          <a:p>
            <a:pPr lvl="0" algn="l">
              <a:buSzPct val="45000"/>
              <a:buFont typeface="StarSymbol"/>
              <a:buChar char="➔"/>
            </a:pPr>
            <a:endParaRPr lang="en-GB" dirty="0"/>
          </a:p>
          <a:p>
            <a:pPr lvl="0" algn="l">
              <a:buSzPct val="45000"/>
              <a:buFont typeface="StarSymbol"/>
              <a:buChar char="➔"/>
            </a:pPr>
            <a:endParaRPr lang="en-GB" dirty="0"/>
          </a:p>
          <a:p>
            <a:pPr lvl="0" algn="l">
              <a:buSzPct val="45000"/>
              <a:buFont typeface="StarSymbol"/>
              <a:buChar char="➔"/>
            </a:pPr>
            <a:r>
              <a:rPr lang="en-GB" dirty="0"/>
              <a:t>An interest in </a:t>
            </a:r>
            <a:r>
              <a:rPr lang="en-GB" b="1" dirty="0"/>
              <a:t>core biology</a:t>
            </a:r>
            <a:r>
              <a:rPr lang="en-GB" dirty="0"/>
              <a:t> of that organism</a:t>
            </a:r>
          </a:p>
        </p:txBody>
      </p:sp>
      <p:sp>
        <p:nvSpPr>
          <p:cNvPr id="4" name="Freeform 3"/>
          <p:cNvSpPr/>
          <p:nvPr/>
        </p:nvSpPr>
        <p:spPr>
          <a:xfrm rot="484200">
            <a:off x="6746401" y="4103992"/>
            <a:ext cx="1728000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579D1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Genomics</a:t>
            </a:r>
          </a:p>
        </p:txBody>
      </p:sp>
      <p:sp>
        <p:nvSpPr>
          <p:cNvPr id="5" name="Freeform 4"/>
          <p:cNvSpPr/>
          <p:nvPr/>
        </p:nvSpPr>
        <p:spPr>
          <a:xfrm rot="920400">
            <a:off x="7084047" y="5057544"/>
            <a:ext cx="1512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D481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Transcriptome</a:t>
            </a:r>
          </a:p>
        </p:txBody>
      </p:sp>
      <p:sp>
        <p:nvSpPr>
          <p:cNvPr id="6" name="Freeform 5"/>
          <p:cNvSpPr/>
          <p:nvPr/>
        </p:nvSpPr>
        <p:spPr>
          <a:xfrm>
            <a:off x="7128000" y="3528000"/>
            <a:ext cx="2088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66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Methylome</a:t>
            </a:r>
          </a:p>
        </p:txBody>
      </p:sp>
      <p:sp>
        <p:nvSpPr>
          <p:cNvPr id="7" name="Freeform 6"/>
          <p:cNvSpPr/>
          <p:nvPr/>
        </p:nvSpPr>
        <p:spPr>
          <a:xfrm rot="1365000">
            <a:off x="5965053" y="4620183"/>
            <a:ext cx="129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00CC"/>
          </a:solidFill>
          <a:ln w="0">
            <a:solidFill>
              <a:srgbClr val="FF808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miRNAs</a:t>
            </a:r>
          </a:p>
        </p:txBody>
      </p:sp>
      <p:sp>
        <p:nvSpPr>
          <p:cNvPr id="8" name="Freeform 7"/>
          <p:cNvSpPr/>
          <p:nvPr/>
        </p:nvSpPr>
        <p:spPr>
          <a:xfrm rot="851400">
            <a:off x="5937782" y="3614675"/>
            <a:ext cx="1440000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TF binding</a:t>
            </a:r>
          </a:p>
        </p:txBody>
      </p:sp>
      <p:sp>
        <p:nvSpPr>
          <p:cNvPr id="9" name="Freeform 8"/>
          <p:cNvSpPr/>
          <p:nvPr/>
        </p:nvSpPr>
        <p:spPr>
          <a:xfrm rot="774600">
            <a:off x="8357153" y="4134573"/>
            <a:ext cx="1440000" cy="10800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0 f0 10800"/>
              <a:gd name="f15" fmla="*/ f11 f1 1"/>
              <a:gd name="f16" fmla="val f14"/>
              <a:gd name="f17" fmla="+- 21600 0 f14"/>
              <a:gd name="f18" fmla="*/ f14 100 1"/>
              <a:gd name="f19" fmla="*/ f14 f12 1"/>
              <a:gd name="f20" fmla="*/ f6 f13 1"/>
              <a:gd name="f21" fmla="*/ 10800 f12 1"/>
              <a:gd name="f22" fmla="*/ 0 f13 1"/>
              <a:gd name="f23" fmla="*/ f15 1 f3"/>
              <a:gd name="f24" fmla="*/ 0 f12 1"/>
              <a:gd name="f25" fmla="*/ 10800 f13 1"/>
              <a:gd name="f26" fmla="*/ 21600 f13 1"/>
              <a:gd name="f27" fmla="*/ 21600 f12 1"/>
              <a:gd name="f28" fmla="*/ f18 1 234"/>
              <a:gd name="f29" fmla="+- f23 0 f2"/>
              <a:gd name="f30" fmla="+- f28 1700 0"/>
              <a:gd name="f31" fmla="+- 21600 0 f30"/>
              <a:gd name="f32" fmla="*/ f30 f12 1"/>
              <a:gd name="f33" fmla="*/ f30 f13 1"/>
              <a:gd name="f34" fmla="*/ f31 f12 1"/>
              <a:gd name="f35" fmla="*/ f31 f13 1"/>
            </a:gdLst>
            <a:ahLst>
              <a:ahXY gdRefX="f0" minX="f6" maxX="f8">
                <a:pos x="f19" y="f2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1" y="f22"/>
              </a:cxn>
              <a:cxn ang="f29">
                <a:pos x="f24" y="f25"/>
              </a:cxn>
              <a:cxn ang="f29">
                <a:pos x="f21" y="f26"/>
              </a:cxn>
              <a:cxn ang="f29">
                <a:pos x="f27" y="f25"/>
              </a:cxn>
            </a:cxnLst>
            <a:rect l="f32" t="f33" r="f34" b="f35"/>
            <a:pathLst>
              <a:path w="21600" h="21600">
                <a:moveTo>
                  <a:pt x="f16" y="f6"/>
                </a:moveTo>
                <a:lnTo>
                  <a:pt x="f17" y="f6"/>
                </a:lnTo>
                <a:lnTo>
                  <a:pt x="f7" y="f8"/>
                </a:lnTo>
                <a:lnTo>
                  <a:pt x="f17" y="f7"/>
                </a:lnTo>
                <a:lnTo>
                  <a:pt x="f16" y="f7"/>
                </a:lnTo>
                <a:lnTo>
                  <a:pt x="f6" y="f8"/>
                </a:lnTo>
                <a:close/>
              </a:path>
            </a:pathLst>
          </a:custGeom>
          <a:solidFill>
            <a:srgbClr val="5E275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DNA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Footprinting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/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Ch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-IP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0" name="Picture 12"/>
          <p:cNvPicPr>
            <a:picLocks noChangeAspect="1"/>
          </p:cNvPicPr>
          <p:nvPr/>
        </p:nvPicPr>
        <p:blipFill>
          <a:blip r:embed="rId3">
            <a:alphaModFix/>
          </a:blip>
          <a:srcRect t="48890"/>
          <a:stretch>
            <a:fillRect/>
          </a:stretch>
        </p:blipFill>
        <p:spPr>
          <a:xfrm>
            <a:off x="7416000" y="1872360"/>
            <a:ext cx="2316240" cy="863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10"/>
          <p:cNvSpPr/>
          <p:nvPr/>
        </p:nvSpPr>
        <p:spPr>
          <a:xfrm>
            <a:off x="8433720" y="5903999"/>
            <a:ext cx="1007999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3822"/>
              <a:gd name="f6" fmla="val 20239"/>
              <a:gd name="f7" fmla="val 5451"/>
              <a:gd name="f8" fmla="val 20418"/>
              <a:gd name="f9" fmla="val 7281"/>
              <a:gd name="f10" fmla="val 21646"/>
              <a:gd name="f11" fmla="val 8714"/>
              <a:gd name="f12" fmla="val 20776"/>
              <a:gd name="f13" fmla="val 8865"/>
              <a:gd name="f14" fmla="val 20686"/>
              <a:gd name="f15" fmla="val 8964"/>
              <a:gd name="f16" fmla="val 20455"/>
              <a:gd name="f17" fmla="val 9019"/>
              <a:gd name="f18" fmla="val 9071"/>
              <a:gd name="f19" fmla="val 20036"/>
              <a:gd name="f20" fmla="val 9053"/>
              <a:gd name="f21" fmla="val 19804"/>
              <a:gd name="f22" fmla="val 19597"/>
              <a:gd name="f23" fmla="val 8966"/>
              <a:gd name="f24" fmla="val 19288"/>
              <a:gd name="f25" fmla="val 8781"/>
              <a:gd name="f26" fmla="val 19048"/>
              <a:gd name="f27" fmla="val 18743"/>
              <a:gd name="f28" fmla="val 8601"/>
              <a:gd name="f29" fmla="val 18227"/>
              <a:gd name="f30" fmla="val 8526"/>
              <a:gd name="f31" fmla="val 17674"/>
              <a:gd name="f32" fmla="val 8560"/>
              <a:gd name="f33" fmla="val 17138"/>
              <a:gd name="f34" fmla="val 8584"/>
              <a:gd name="f35" fmla="val 16800"/>
              <a:gd name="f36" fmla="val 8662"/>
              <a:gd name="f37" fmla="val 16459"/>
              <a:gd name="f38" fmla="val 8790"/>
              <a:gd name="f39" fmla="val 16170"/>
              <a:gd name="f40" fmla="val 8923"/>
              <a:gd name="f41" fmla="val 15870"/>
              <a:gd name="f42" fmla="val 9117"/>
              <a:gd name="f43" fmla="val 15626"/>
              <a:gd name="f44" fmla="val 9326"/>
              <a:gd name="f45" fmla="val 15422"/>
              <a:gd name="f46" fmla="val 9578"/>
              <a:gd name="f47" fmla="val 15179"/>
              <a:gd name="f48" fmla="val 9865"/>
              <a:gd name="f49" fmla="val 14979"/>
              <a:gd name="f50" fmla="val 10164"/>
              <a:gd name="f51" fmla="val 14886"/>
              <a:gd name="f52" fmla="val 10338"/>
              <a:gd name="f53" fmla="val 14833"/>
              <a:gd name="f54" fmla="val 10527"/>
              <a:gd name="f55" fmla="val 10701"/>
              <a:gd name="f56" fmla="val 11112"/>
              <a:gd name="f57" fmla="val 15016"/>
              <a:gd name="f58" fmla="val 11507"/>
              <a:gd name="f59" fmla="val 15284"/>
              <a:gd name="f60" fmla="val 11846"/>
              <a:gd name="f61" fmla="val 15638"/>
              <a:gd name="f62" fmla="val 12122"/>
              <a:gd name="f63" fmla="val 15922"/>
              <a:gd name="f64" fmla="val 12397"/>
              <a:gd name="f65" fmla="val 16268"/>
              <a:gd name="f66" fmla="val 12534"/>
              <a:gd name="f67" fmla="val 16707"/>
              <a:gd name="f68" fmla="val 12687"/>
              <a:gd name="f69" fmla="val 17203"/>
              <a:gd name="f70" fmla="val 12716"/>
              <a:gd name="f71" fmla="val 17792"/>
              <a:gd name="f72" fmla="val 12641"/>
              <a:gd name="f73" fmla="val 18321"/>
              <a:gd name="f74" fmla="val 12586"/>
              <a:gd name="f75" fmla="val 18707"/>
              <a:gd name="f76" fmla="val 12368"/>
              <a:gd name="f77" fmla="val 19012"/>
              <a:gd name="f78" fmla="val 12246"/>
              <a:gd name="f79" fmla="val 19365"/>
              <a:gd name="f80" fmla="val 12151"/>
              <a:gd name="f81" fmla="val 19646"/>
              <a:gd name="f82" fmla="val 12009"/>
              <a:gd name="f83" fmla="val 19914"/>
              <a:gd name="f84" fmla="val 11983"/>
              <a:gd name="f85" fmla="val 20223"/>
              <a:gd name="f86" fmla="val 11962"/>
              <a:gd name="f87" fmla="val 20471"/>
              <a:gd name="f88" fmla="val 11930"/>
              <a:gd name="f89" fmla="val 20808"/>
              <a:gd name="f90" fmla="val 12070"/>
              <a:gd name="f91" fmla="val 20963"/>
              <a:gd name="f92" fmla="val 13488"/>
              <a:gd name="f93" fmla="val 22552"/>
              <a:gd name="f94" fmla="val 15695"/>
              <a:gd name="f95" fmla="val 20678"/>
              <a:gd name="f96" fmla="val 17507"/>
              <a:gd name="f97" fmla="val 20532"/>
              <a:gd name="f98" fmla="val 17542"/>
              <a:gd name="f99" fmla="val 20524"/>
              <a:gd name="f100" fmla="val 17438"/>
              <a:gd name="f101" fmla="val 17983"/>
              <a:gd name="f102" fmla="val 16101"/>
              <a:gd name="f103" fmla="val 14890"/>
              <a:gd name="f104" fmla="val 17235"/>
              <a:gd name="f105" fmla="val 12902"/>
              <a:gd name="f106" fmla="val 17345"/>
              <a:gd name="f107" fmla="val 12707"/>
              <a:gd name="f108" fmla="val 17586"/>
              <a:gd name="f109" fmla="val 12752"/>
              <a:gd name="f110" fmla="val 17762"/>
              <a:gd name="f111" fmla="val 12780"/>
              <a:gd name="f112" fmla="val 12817"/>
              <a:gd name="f113" fmla="val 18174"/>
              <a:gd name="f114" fmla="val 13016"/>
              <a:gd name="f115" fmla="val 18374"/>
              <a:gd name="f116" fmla="val 13150"/>
              <a:gd name="f117" fmla="val 18627"/>
              <a:gd name="f118" fmla="val 13321"/>
              <a:gd name="f119" fmla="val 18844"/>
              <a:gd name="f120" fmla="val 13626"/>
              <a:gd name="f121" fmla="val 19120"/>
              <a:gd name="f122" fmla="val 13703"/>
              <a:gd name="f123" fmla="val 19497"/>
              <a:gd name="f124" fmla="val 13809"/>
              <a:gd name="f125" fmla="val 19917"/>
              <a:gd name="f126" fmla="val 13768"/>
              <a:gd name="f127" fmla="val 20271"/>
              <a:gd name="f128" fmla="val 13553"/>
              <a:gd name="f129" fmla="val 20584"/>
              <a:gd name="f130" fmla="val 13362"/>
              <a:gd name="f131" fmla="val 20831"/>
              <a:gd name="f132" fmla="val 12975"/>
              <a:gd name="f133" fmla="val 21034"/>
              <a:gd name="f134" fmla="val 12589"/>
              <a:gd name="f135" fmla="val 21286"/>
              <a:gd name="f136" fmla="val 12114"/>
              <a:gd name="f137" fmla="val 21477"/>
              <a:gd name="f138" fmla="val 11561"/>
              <a:gd name="f139" fmla="val 21570"/>
              <a:gd name="f140" fmla="val 10984"/>
              <a:gd name="f141" fmla="val 21608"/>
              <a:gd name="f142" fmla="val 10740"/>
              <a:gd name="f143" fmla="val 10476"/>
              <a:gd name="f144" fmla="val 10232"/>
              <a:gd name="f145" fmla="val 21504"/>
              <a:gd name="f146" fmla="val 9813"/>
              <a:gd name="f147" fmla="val 21361"/>
              <a:gd name="f148" fmla="val 9411"/>
              <a:gd name="f149" fmla="val 21187"/>
              <a:gd name="f150" fmla="val 9057"/>
              <a:gd name="f151" fmla="val 21042"/>
              <a:gd name="f152" fmla="val 8764"/>
              <a:gd name="f153" fmla="val 20868"/>
              <a:gd name="f154" fmla="val 8492"/>
              <a:gd name="f155" fmla="val 20654"/>
              <a:gd name="f156" fmla="val 8305"/>
              <a:gd name="f157" fmla="val 20448"/>
              <a:gd name="f158" fmla="val 8126"/>
              <a:gd name="f159" fmla="val 20204"/>
              <a:gd name="f160" fmla="val 8016"/>
              <a:gd name="f161" fmla="val 19964"/>
              <a:gd name="f162" fmla="val 7984"/>
              <a:gd name="f163" fmla="val 19581"/>
              <a:gd name="f164" fmla="val 7935"/>
              <a:gd name="f165" fmla="val 19186"/>
              <a:gd name="f166" fmla="val 8041"/>
              <a:gd name="f167" fmla="val 18818"/>
              <a:gd name="f168" fmla="val 8199"/>
              <a:gd name="f169" fmla="val 18601"/>
              <a:gd name="f170" fmla="val 8293"/>
              <a:gd name="f171" fmla="val 18429"/>
              <a:gd name="f172" fmla="val 8553"/>
              <a:gd name="f173" fmla="val 18209"/>
              <a:gd name="f174" fmla="val 8626"/>
              <a:gd name="f175" fmla="val 18061"/>
              <a:gd name="f176" fmla="val 8675"/>
              <a:gd name="f177" fmla="val 17896"/>
              <a:gd name="f178" fmla="val 8699"/>
              <a:gd name="f179" fmla="val 17751"/>
              <a:gd name="f180" fmla="val 17597"/>
              <a:gd name="f181" fmla="val 8549"/>
              <a:gd name="f182" fmla="val 17432"/>
              <a:gd name="f183" fmla="val 8411"/>
              <a:gd name="f184" fmla="val 17368"/>
              <a:gd name="f185" fmla="val 16747"/>
              <a:gd name="f186" fmla="val 6191"/>
              <a:gd name="f187" fmla="val 17623"/>
              <a:gd name="f188" fmla="val 3631"/>
              <a:gd name="f189" fmla="val 1342"/>
              <a:gd name="f190" fmla="val 17722"/>
              <a:gd name="f191" fmla="val 1358"/>
              <a:gd name="f192" fmla="val 16089"/>
              <a:gd name="f193" fmla="val 1180"/>
              <a:gd name="f194" fmla="val 14262"/>
              <a:gd name="f195" fmla="val -48"/>
              <a:gd name="f196" fmla="val 12829"/>
              <a:gd name="f197" fmla="val 822"/>
              <a:gd name="f198" fmla="val 12679"/>
              <a:gd name="f199" fmla="val 911"/>
              <a:gd name="f200" fmla="val 12580"/>
              <a:gd name="f201" fmla="val 1143"/>
              <a:gd name="f202" fmla="val 12525"/>
              <a:gd name="f203" fmla="val 12473"/>
              <a:gd name="f204" fmla="val 1562"/>
              <a:gd name="f205" fmla="val 12490"/>
              <a:gd name="f206" fmla="val 1793"/>
              <a:gd name="f207" fmla="val 2001"/>
              <a:gd name="f208" fmla="val 12577"/>
              <a:gd name="f209" fmla="val 2310"/>
              <a:gd name="f210" fmla="val 12763"/>
              <a:gd name="f211" fmla="val 2549"/>
              <a:gd name="f212" fmla="val 2854"/>
              <a:gd name="f213" fmla="val 12942"/>
              <a:gd name="f214" fmla="val 3370"/>
              <a:gd name="f215" fmla="val 13018"/>
              <a:gd name="f216" fmla="val 3923"/>
              <a:gd name="f217" fmla="val 12983"/>
              <a:gd name="f218" fmla="val 4460"/>
              <a:gd name="f219" fmla="val 12960"/>
              <a:gd name="f220" fmla="val 4797"/>
              <a:gd name="f221" fmla="val 12882"/>
              <a:gd name="f222" fmla="val 5139"/>
              <a:gd name="f223" fmla="val 12754"/>
              <a:gd name="f224" fmla="val 5427"/>
              <a:gd name="f225" fmla="val 12621"/>
              <a:gd name="f226" fmla="val 5728"/>
              <a:gd name="f227" fmla="val 12426"/>
              <a:gd name="f228" fmla="val 5972"/>
              <a:gd name="f229" fmla="val 12217"/>
              <a:gd name="f230" fmla="val 6175"/>
              <a:gd name="f231" fmla="val 11965"/>
              <a:gd name="f232" fmla="val 6419"/>
              <a:gd name="f233" fmla="val 11678"/>
              <a:gd name="f234" fmla="val 6618"/>
              <a:gd name="f235" fmla="val 11379"/>
              <a:gd name="f236" fmla="val 6712"/>
              <a:gd name="f237" fmla="val 11205"/>
              <a:gd name="f238" fmla="val 6765"/>
              <a:gd name="f239" fmla="val 11017"/>
              <a:gd name="f240" fmla="val 10843"/>
              <a:gd name="f241" fmla="val 10431"/>
              <a:gd name="f242" fmla="val 6582"/>
              <a:gd name="f243" fmla="val 10037"/>
              <a:gd name="f244" fmla="val 6313"/>
              <a:gd name="f245" fmla="val 9697"/>
              <a:gd name="f246" fmla="val 5960"/>
              <a:gd name="f247" fmla="val 9422"/>
              <a:gd name="f248" fmla="val 5675"/>
              <a:gd name="f249" fmla="val 9146"/>
              <a:gd name="f250" fmla="val 5330"/>
              <a:gd name="f251" fmla="val 9010"/>
              <a:gd name="f252" fmla="val 4891"/>
              <a:gd name="f253" fmla="val 8856"/>
              <a:gd name="f254" fmla="val 4395"/>
              <a:gd name="f255" fmla="val 8827"/>
              <a:gd name="f256" fmla="val 3805"/>
              <a:gd name="f257" fmla="val 8903"/>
              <a:gd name="f258" fmla="val 3277"/>
              <a:gd name="f259" fmla="val 8958"/>
              <a:gd name="f260" fmla="val 2891"/>
              <a:gd name="f261" fmla="val 9175"/>
              <a:gd name="f262" fmla="val 2586"/>
              <a:gd name="f263" fmla="val 9297"/>
              <a:gd name="f264" fmla="val 2232"/>
              <a:gd name="f265" fmla="val 9393"/>
              <a:gd name="f266" fmla="val 1952"/>
              <a:gd name="f267" fmla="val 9535"/>
              <a:gd name="f268" fmla="val 1684"/>
              <a:gd name="f269" fmla="val 9561"/>
              <a:gd name="f270" fmla="val 1375"/>
              <a:gd name="f271" fmla="val 9581"/>
              <a:gd name="f272" fmla="val 1127"/>
              <a:gd name="f273" fmla="val 9613"/>
              <a:gd name="f274" fmla="val 789"/>
              <a:gd name="f275" fmla="val 9474"/>
              <a:gd name="f276" fmla="val 635"/>
              <a:gd name="f277" fmla="val 8056"/>
              <a:gd name="f278" fmla="val -954"/>
              <a:gd name="f279" fmla="val 5849"/>
              <a:gd name="f280" fmla="val 924"/>
              <a:gd name="f281" fmla="val 4036"/>
              <a:gd name="f282" fmla="val 1066"/>
              <a:gd name="f283" fmla="val 4057"/>
              <a:gd name="f284" fmla="val 4158"/>
              <a:gd name="f285" fmla="val 3667"/>
              <a:gd name="f286" fmla="val 5498"/>
              <a:gd name="f287" fmla="val 6760"/>
              <a:gd name="f288" fmla="val 4364"/>
              <a:gd name="f289" fmla="val 8748"/>
              <a:gd name="f290" fmla="val 4254"/>
              <a:gd name="f291" fmla="val 8943"/>
              <a:gd name="f292" fmla="val 4013"/>
              <a:gd name="f293" fmla="val 8899"/>
              <a:gd name="f294" fmla="val 3836"/>
              <a:gd name="f295" fmla="val 8870"/>
              <a:gd name="f296" fmla="val 3616"/>
              <a:gd name="f297" fmla="val 8833"/>
              <a:gd name="f298" fmla="val 3424"/>
              <a:gd name="f299" fmla="val 8634"/>
              <a:gd name="f300" fmla="val 3224"/>
              <a:gd name="f301" fmla="val 8500"/>
              <a:gd name="f302" fmla="val 2972"/>
              <a:gd name="f303" fmla="val 8329"/>
              <a:gd name="f304" fmla="val 2754"/>
              <a:gd name="f305" fmla="val 8025"/>
              <a:gd name="f306" fmla="val 2479"/>
              <a:gd name="f307" fmla="val 7947"/>
              <a:gd name="f308" fmla="val 2102"/>
              <a:gd name="f309" fmla="val 7842"/>
              <a:gd name="f310" fmla="val 1681"/>
              <a:gd name="f311" fmla="val 7882"/>
              <a:gd name="f312" fmla="val 1328"/>
              <a:gd name="f313" fmla="val 8098"/>
              <a:gd name="f314" fmla="val 1014"/>
              <a:gd name="f315" fmla="val 8289"/>
              <a:gd name="f316" fmla="val 768"/>
              <a:gd name="f317" fmla="val 565"/>
              <a:gd name="f318" fmla="val 9061"/>
              <a:gd name="f319" fmla="val 312"/>
              <a:gd name="f320" fmla="val 9537"/>
              <a:gd name="f321" fmla="val 121"/>
              <a:gd name="f322" fmla="val 10089"/>
              <a:gd name="f323" fmla="val 28"/>
              <a:gd name="f324" fmla="val 10667"/>
              <a:gd name="f325" fmla="val -9"/>
              <a:gd name="f326" fmla="val 10911"/>
              <a:gd name="f327" fmla="val 11175"/>
              <a:gd name="f328" fmla="val 11419"/>
              <a:gd name="f329" fmla="val 95"/>
              <a:gd name="f330" fmla="val 11837"/>
              <a:gd name="f331" fmla="val 237"/>
              <a:gd name="f332" fmla="val 12240"/>
              <a:gd name="f333" fmla="val 411"/>
              <a:gd name="f334" fmla="val 12593"/>
              <a:gd name="f335" fmla="val 556"/>
              <a:gd name="f336" fmla="val 12886"/>
              <a:gd name="f337" fmla="val 730"/>
              <a:gd name="f338" fmla="val 13158"/>
              <a:gd name="f339" fmla="val 945"/>
              <a:gd name="f340" fmla="val 13345"/>
              <a:gd name="f341" fmla="val 1151"/>
              <a:gd name="f342" fmla="val 13524"/>
              <a:gd name="f343" fmla="val 1394"/>
              <a:gd name="f344" fmla="val 13634"/>
              <a:gd name="f345" fmla="val 1635"/>
              <a:gd name="f346" fmla="val 13666"/>
              <a:gd name="f347" fmla="val 2018"/>
              <a:gd name="f348" fmla="val 13715"/>
              <a:gd name="f349" fmla="val 2412"/>
              <a:gd name="f350" fmla="val 13610"/>
              <a:gd name="f351" fmla="val 2780"/>
              <a:gd name="f352" fmla="val 13451"/>
              <a:gd name="f353" fmla="val 2998"/>
              <a:gd name="f354" fmla="val 13358"/>
              <a:gd name="f355" fmla="val 3169"/>
              <a:gd name="f356" fmla="val 13097"/>
              <a:gd name="f357" fmla="val 3390"/>
              <a:gd name="f358" fmla="val 13024"/>
              <a:gd name="f359" fmla="val 3537"/>
              <a:gd name="f360" fmla="val 3703"/>
              <a:gd name="f361" fmla="val 12951"/>
              <a:gd name="f362" fmla="val 3848"/>
              <a:gd name="f363" fmla="val 4001"/>
              <a:gd name="f364" fmla="val 13101"/>
              <a:gd name="f365" fmla="val 4167"/>
              <a:gd name="f366" fmla="val 13240"/>
              <a:gd name="f367" fmla="val 4231"/>
              <a:gd name="f368" fmla="val 4851"/>
              <a:gd name="f369" fmla="val 15459"/>
              <a:gd name="f370" fmla="val 3975"/>
              <a:gd name="f371" fmla="val 18024"/>
              <a:gd name="f372" fmla="val 20308"/>
              <a:gd name="f373" fmla="+- 0 0 0"/>
              <a:gd name="f374" fmla="*/ f3 1 21600"/>
              <a:gd name="f375" fmla="*/ f4 1 21600"/>
              <a:gd name="f376" fmla="*/ f373 f0 1"/>
              <a:gd name="f377" fmla="*/ 5600 f374 1"/>
              <a:gd name="f378" fmla="*/ 16000 f374 1"/>
              <a:gd name="f379" fmla="*/ 14300 f375 1"/>
              <a:gd name="f380" fmla="*/ 7300 f375 1"/>
              <a:gd name="f381" fmla="*/ 10800 f374 1"/>
              <a:gd name="f382" fmla="*/ 0 f375 1"/>
              <a:gd name="f383" fmla="*/ f376 1 f2"/>
              <a:gd name="f384" fmla="*/ 0 f374 1"/>
              <a:gd name="f385" fmla="*/ 10800 f375 1"/>
              <a:gd name="f386" fmla="*/ 21600 f375 1"/>
              <a:gd name="f387" fmla="*/ 21600 f374 1"/>
              <a:gd name="f388" fmla="+- f38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8">
                <a:pos x="f381" y="f382"/>
              </a:cxn>
              <a:cxn ang="f388">
                <a:pos x="f384" y="f385"/>
              </a:cxn>
              <a:cxn ang="f388">
                <a:pos x="f381" y="f386"/>
              </a:cxn>
              <a:cxn ang="f388">
                <a:pos x="f387" y="f385"/>
              </a:cxn>
            </a:cxnLst>
            <a:rect l="f377" t="f380" r="f378" b="f379"/>
            <a:pathLst>
              <a:path w="21600" h="21600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6"/>
                </a:cubicBezTo>
                <a:cubicBezTo>
                  <a:pt x="f18" y="f19"/>
                  <a:pt x="f20" y="f21"/>
                  <a:pt x="f17" y="f22"/>
                </a:cubicBezTo>
                <a:cubicBezTo>
                  <a:pt x="f23" y="f24"/>
                  <a:pt x="f25" y="f26"/>
                  <a:pt x="f11" y="f27"/>
                </a:cubicBezTo>
                <a:cubicBezTo>
                  <a:pt x="f28" y="f29"/>
                  <a:pt x="f30" y="f31"/>
                  <a:pt x="f32" y="f33"/>
                </a:cubicBezTo>
                <a:cubicBezTo>
                  <a:pt x="f34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3"/>
                  <a:pt x="f55" y="f51"/>
                </a:cubicBezTo>
                <a:cubicBezTo>
                  <a:pt x="f56" y="f57"/>
                  <a:pt x="f58" y="f59"/>
                  <a:pt x="f60" y="f61"/>
                </a:cubicBezTo>
                <a:cubicBezTo>
                  <a:pt x="f62" y="f63"/>
                  <a:pt x="f64" y="f65"/>
                  <a:pt x="f66" y="f67"/>
                </a:cubicBezTo>
                <a:cubicBezTo>
                  <a:pt x="f68" y="f69"/>
                  <a:pt x="f70" y="f71"/>
                  <a:pt x="f72" y="f73"/>
                </a:cubicBezTo>
                <a:cubicBezTo>
                  <a:pt x="f74" y="f75"/>
                  <a:pt x="f76" y="f77"/>
                  <a:pt x="f78" y="f79"/>
                </a:cubicBezTo>
                <a:cubicBezTo>
                  <a:pt x="f80" y="f81"/>
                  <a:pt x="f82" y="f83"/>
                  <a:pt x="f84" y="f85"/>
                </a:cubicBezTo>
                <a:cubicBezTo>
                  <a:pt x="f86" y="f87"/>
                  <a:pt x="f88" y="f89"/>
                  <a:pt x="f90" y="f91"/>
                </a:cubicBezTo>
                <a:cubicBezTo>
                  <a:pt x="f92" y="f93"/>
                  <a:pt x="f94" y="f95"/>
                  <a:pt x="f96" y="f97"/>
                </a:cubicBezTo>
                <a:lnTo>
                  <a:pt x="f98" y="f99"/>
                </a:lnTo>
                <a:cubicBezTo>
                  <a:pt x="f100" y="f101"/>
                  <a:pt x="f102" y="f103"/>
                  <a:pt x="f104" y="f105"/>
                </a:cubicBezTo>
                <a:cubicBezTo>
                  <a:pt x="f106" y="f107"/>
                  <a:pt x="f108" y="f109"/>
                  <a:pt x="f110" y="f111"/>
                </a:cubicBezTo>
                <a:cubicBezTo>
                  <a:pt x="f10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cubicBezTo>
                  <a:pt x="f129" y="f130"/>
                  <a:pt x="f131" y="f132"/>
                  <a:pt x="f133" y="f134"/>
                </a:cubicBezTo>
                <a:cubicBezTo>
                  <a:pt x="f135" y="f136"/>
                  <a:pt x="f137" y="f138"/>
                  <a:pt x="f139" y="f140"/>
                </a:cubicBezTo>
                <a:cubicBezTo>
                  <a:pt x="f141" y="f142"/>
                  <a:pt x="f141" y="f143"/>
                  <a:pt x="f139" y="f144"/>
                </a:cubicBezTo>
                <a:cubicBezTo>
                  <a:pt x="f145" y="f146"/>
                  <a:pt x="f147" y="f148"/>
                  <a:pt x="f149" y="f150"/>
                </a:cubicBezTo>
                <a:cubicBezTo>
                  <a:pt x="f151" y="f152"/>
                  <a:pt x="f153" y="f154"/>
                  <a:pt x="f155" y="f156"/>
                </a:cubicBezTo>
                <a:cubicBezTo>
                  <a:pt x="f157" y="f158"/>
                  <a:pt x="f159" y="f160"/>
                  <a:pt x="f161" y="f162"/>
                </a:cubicBezTo>
                <a:cubicBezTo>
                  <a:pt x="f163" y="f164"/>
                  <a:pt x="f165" y="f166"/>
                  <a:pt x="f167" y="f168"/>
                </a:cubicBezTo>
                <a:cubicBezTo>
                  <a:pt x="f169" y="f170"/>
                  <a:pt x="f171" y="f172"/>
                  <a:pt x="f173" y="f174"/>
                </a:cubicBezTo>
                <a:cubicBezTo>
                  <a:pt x="f175" y="f176"/>
                  <a:pt x="f177" y="f178"/>
                  <a:pt x="f179" y="f174"/>
                </a:cubicBezTo>
                <a:cubicBezTo>
                  <a:pt x="f180" y="f181"/>
                  <a:pt x="f182" y="f183"/>
                  <a:pt x="f184" y="f168"/>
                </a:cubicBezTo>
                <a:cubicBezTo>
                  <a:pt x="f185" y="f186"/>
                  <a:pt x="f187" y="f188"/>
                  <a:pt x="f179" y="f189"/>
                </a:cubicBezTo>
                <a:lnTo>
                  <a:pt x="f190" y="f191"/>
                </a:lnTo>
                <a:cubicBezTo>
                  <a:pt x="f192" y="f193"/>
                  <a:pt x="f194" y="f195"/>
                  <a:pt x="f196" y="f197"/>
                </a:cubicBezTo>
                <a:cubicBezTo>
                  <a:pt x="f198" y="f199"/>
                  <a:pt x="f200" y="f201"/>
                  <a:pt x="f202" y="f191"/>
                </a:cubicBezTo>
                <a:cubicBezTo>
                  <a:pt x="f203" y="f204"/>
                  <a:pt x="f205" y="f206"/>
                  <a:pt x="f202" y="f207"/>
                </a:cubicBezTo>
                <a:cubicBezTo>
                  <a:pt x="f208" y="f209"/>
                  <a:pt x="f210" y="f211"/>
                  <a:pt x="f196" y="f212"/>
                </a:cubicBezTo>
                <a:cubicBezTo>
                  <a:pt x="f213" y="f214"/>
                  <a:pt x="f215" y="f216"/>
                  <a:pt x="f217" y="f218"/>
                </a:cubicBezTo>
                <a:cubicBezTo>
                  <a:pt x="f219" y="f220"/>
                  <a:pt x="f221" y="f222"/>
                  <a:pt x="f223" y="f224"/>
                </a:cubicBezTo>
                <a:cubicBezTo>
                  <a:pt x="f225" y="f226"/>
                  <a:pt x="f227" y="f228"/>
                  <a:pt x="f229" y="f230"/>
                </a:cubicBezTo>
                <a:cubicBezTo>
                  <a:pt x="f231" y="f232"/>
                  <a:pt x="f233" y="f234"/>
                  <a:pt x="f235" y="f236"/>
                </a:cubicBezTo>
                <a:cubicBezTo>
                  <a:pt x="f237" y="f238"/>
                  <a:pt x="f239" y="f238"/>
                  <a:pt x="f240" y="f236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70"/>
                </a:cubicBezTo>
                <a:cubicBezTo>
                  <a:pt x="f271" y="f272"/>
                  <a:pt x="f273" y="f274"/>
                  <a:pt x="f275" y="f276"/>
                </a:cubicBezTo>
                <a:cubicBezTo>
                  <a:pt x="f277" y="f278"/>
                  <a:pt x="f279" y="f280"/>
                  <a:pt x="f281" y="f282"/>
                </a:cubicBezTo>
                <a:lnTo>
                  <a:pt x="f283" y="f272"/>
                </a:lnTo>
                <a:cubicBezTo>
                  <a:pt x="f284" y="f285"/>
                  <a:pt x="f286" y="f287"/>
                  <a:pt x="f288" y="f289"/>
                </a:cubicBezTo>
                <a:cubicBezTo>
                  <a:pt x="f290" y="f291"/>
                  <a:pt x="f292" y="f293"/>
                  <a:pt x="f294" y="f295"/>
                </a:cubicBezTo>
                <a:cubicBezTo>
                  <a:pt x="f296" y="f297"/>
                  <a:pt x="f298" y="f299"/>
                  <a:pt x="f300" y="f301"/>
                </a:cubicBezTo>
                <a:cubicBezTo>
                  <a:pt x="f302" y="f303"/>
                  <a:pt x="f304" y="f305"/>
                  <a:pt x="f306" y="f307"/>
                </a:cubicBezTo>
                <a:cubicBezTo>
                  <a:pt x="f308" y="f309"/>
                  <a:pt x="f310" y="f311"/>
                  <a:pt x="f312" y="f313"/>
                </a:cubicBezTo>
                <a:cubicBezTo>
                  <a:pt x="f314" y="f315"/>
                  <a:pt x="f316" y="f176"/>
                  <a:pt x="f317" y="f318"/>
                </a:cubicBezTo>
                <a:cubicBezTo>
                  <a:pt x="f319" y="f320"/>
                  <a:pt x="f321" y="f322"/>
                  <a:pt x="f323" y="f324"/>
                </a:cubicBezTo>
                <a:cubicBezTo>
                  <a:pt x="f325" y="f326"/>
                  <a:pt x="f325" y="f327"/>
                  <a:pt x="f323" y="f328"/>
                </a:cubicBezTo>
                <a:cubicBezTo>
                  <a:pt x="f329" y="f330"/>
                  <a:pt x="f331" y="f332"/>
                  <a:pt x="f333" y="f334"/>
                </a:cubicBezTo>
                <a:cubicBezTo>
                  <a:pt x="f335" y="f336"/>
                  <a:pt x="f337" y="f338"/>
                  <a:pt x="f339" y="f340"/>
                </a:cubicBezTo>
                <a:cubicBezTo>
                  <a:pt x="f341" y="f342"/>
                  <a:pt x="f343" y="f344"/>
                  <a:pt x="f345" y="f346"/>
                </a:cubicBezTo>
                <a:cubicBezTo>
                  <a:pt x="f347" y="f348"/>
                  <a:pt x="f349" y="f350"/>
                  <a:pt x="f351" y="f352"/>
                </a:cubicBezTo>
                <a:cubicBezTo>
                  <a:pt x="f353" y="f354"/>
                  <a:pt x="f355" y="f356"/>
                  <a:pt x="f357" y="f358"/>
                </a:cubicBezTo>
                <a:cubicBezTo>
                  <a:pt x="f359" y="f132"/>
                  <a:pt x="f360" y="f361"/>
                  <a:pt x="f362" y="f358"/>
                </a:cubicBezTo>
                <a:cubicBezTo>
                  <a:pt x="f363" y="f364"/>
                  <a:pt x="f365" y="f366"/>
                  <a:pt x="f367" y="f352"/>
                </a:cubicBezTo>
                <a:cubicBezTo>
                  <a:pt x="f368" y="f369"/>
                  <a:pt x="f370" y="f371"/>
                  <a:pt x="f362" y="f372"/>
                </a:cubicBezTo>
                <a:lnTo>
                  <a:pt x="f5" y="f6"/>
                </a:lnTo>
                <a:close/>
              </a:path>
            </a:pathLst>
          </a:custGeom>
          <a:solidFill>
            <a:srgbClr val="333333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 11"/>
          <p:cNvSpPr/>
          <p:nvPr/>
        </p:nvSpPr>
        <p:spPr>
          <a:xfrm rot="2738400">
            <a:off x="8001669" y="6184451"/>
            <a:ext cx="1007999" cy="6555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3822"/>
              <a:gd name="f6" fmla="val 20239"/>
              <a:gd name="f7" fmla="val 5451"/>
              <a:gd name="f8" fmla="val 20418"/>
              <a:gd name="f9" fmla="val 7281"/>
              <a:gd name="f10" fmla="val 21646"/>
              <a:gd name="f11" fmla="val 8714"/>
              <a:gd name="f12" fmla="val 20776"/>
              <a:gd name="f13" fmla="val 8865"/>
              <a:gd name="f14" fmla="val 20686"/>
              <a:gd name="f15" fmla="val 8964"/>
              <a:gd name="f16" fmla="val 20455"/>
              <a:gd name="f17" fmla="val 9019"/>
              <a:gd name="f18" fmla="val 9071"/>
              <a:gd name="f19" fmla="val 20036"/>
              <a:gd name="f20" fmla="val 9053"/>
              <a:gd name="f21" fmla="val 19804"/>
              <a:gd name="f22" fmla="val 19597"/>
              <a:gd name="f23" fmla="val 8966"/>
              <a:gd name="f24" fmla="val 19288"/>
              <a:gd name="f25" fmla="val 8781"/>
              <a:gd name="f26" fmla="val 19048"/>
              <a:gd name="f27" fmla="val 18743"/>
              <a:gd name="f28" fmla="val 8601"/>
              <a:gd name="f29" fmla="val 18227"/>
              <a:gd name="f30" fmla="val 8526"/>
              <a:gd name="f31" fmla="val 17674"/>
              <a:gd name="f32" fmla="val 8560"/>
              <a:gd name="f33" fmla="val 17138"/>
              <a:gd name="f34" fmla="val 8584"/>
              <a:gd name="f35" fmla="val 16800"/>
              <a:gd name="f36" fmla="val 8662"/>
              <a:gd name="f37" fmla="val 16459"/>
              <a:gd name="f38" fmla="val 8790"/>
              <a:gd name="f39" fmla="val 16170"/>
              <a:gd name="f40" fmla="val 8923"/>
              <a:gd name="f41" fmla="val 15870"/>
              <a:gd name="f42" fmla="val 9117"/>
              <a:gd name="f43" fmla="val 15626"/>
              <a:gd name="f44" fmla="val 9326"/>
              <a:gd name="f45" fmla="val 15422"/>
              <a:gd name="f46" fmla="val 9578"/>
              <a:gd name="f47" fmla="val 15179"/>
              <a:gd name="f48" fmla="val 9865"/>
              <a:gd name="f49" fmla="val 14979"/>
              <a:gd name="f50" fmla="val 10164"/>
              <a:gd name="f51" fmla="val 14886"/>
              <a:gd name="f52" fmla="val 10338"/>
              <a:gd name="f53" fmla="val 14833"/>
              <a:gd name="f54" fmla="val 10527"/>
              <a:gd name="f55" fmla="val 10701"/>
              <a:gd name="f56" fmla="val 11112"/>
              <a:gd name="f57" fmla="val 15016"/>
              <a:gd name="f58" fmla="val 11507"/>
              <a:gd name="f59" fmla="val 15284"/>
              <a:gd name="f60" fmla="val 11846"/>
              <a:gd name="f61" fmla="val 15638"/>
              <a:gd name="f62" fmla="val 12122"/>
              <a:gd name="f63" fmla="val 15922"/>
              <a:gd name="f64" fmla="val 12397"/>
              <a:gd name="f65" fmla="val 16268"/>
              <a:gd name="f66" fmla="val 12534"/>
              <a:gd name="f67" fmla="val 16707"/>
              <a:gd name="f68" fmla="val 12687"/>
              <a:gd name="f69" fmla="val 17203"/>
              <a:gd name="f70" fmla="val 12716"/>
              <a:gd name="f71" fmla="val 17792"/>
              <a:gd name="f72" fmla="val 12641"/>
              <a:gd name="f73" fmla="val 18321"/>
              <a:gd name="f74" fmla="val 12586"/>
              <a:gd name="f75" fmla="val 18707"/>
              <a:gd name="f76" fmla="val 12368"/>
              <a:gd name="f77" fmla="val 19012"/>
              <a:gd name="f78" fmla="val 12246"/>
              <a:gd name="f79" fmla="val 19365"/>
              <a:gd name="f80" fmla="val 12151"/>
              <a:gd name="f81" fmla="val 19646"/>
              <a:gd name="f82" fmla="val 12009"/>
              <a:gd name="f83" fmla="val 19914"/>
              <a:gd name="f84" fmla="val 11983"/>
              <a:gd name="f85" fmla="val 20223"/>
              <a:gd name="f86" fmla="val 11962"/>
              <a:gd name="f87" fmla="val 20471"/>
              <a:gd name="f88" fmla="val 11930"/>
              <a:gd name="f89" fmla="val 20808"/>
              <a:gd name="f90" fmla="val 12070"/>
              <a:gd name="f91" fmla="val 20963"/>
              <a:gd name="f92" fmla="val 13488"/>
              <a:gd name="f93" fmla="val 22552"/>
              <a:gd name="f94" fmla="val 15695"/>
              <a:gd name="f95" fmla="val 20678"/>
              <a:gd name="f96" fmla="val 17507"/>
              <a:gd name="f97" fmla="val 20532"/>
              <a:gd name="f98" fmla="val 17542"/>
              <a:gd name="f99" fmla="val 20524"/>
              <a:gd name="f100" fmla="val 17438"/>
              <a:gd name="f101" fmla="val 17983"/>
              <a:gd name="f102" fmla="val 16101"/>
              <a:gd name="f103" fmla="val 14890"/>
              <a:gd name="f104" fmla="val 17235"/>
              <a:gd name="f105" fmla="val 12902"/>
              <a:gd name="f106" fmla="val 17345"/>
              <a:gd name="f107" fmla="val 12707"/>
              <a:gd name="f108" fmla="val 17586"/>
              <a:gd name="f109" fmla="val 12752"/>
              <a:gd name="f110" fmla="val 17762"/>
              <a:gd name="f111" fmla="val 12780"/>
              <a:gd name="f112" fmla="val 12817"/>
              <a:gd name="f113" fmla="val 18174"/>
              <a:gd name="f114" fmla="val 13016"/>
              <a:gd name="f115" fmla="val 18374"/>
              <a:gd name="f116" fmla="val 13150"/>
              <a:gd name="f117" fmla="val 18627"/>
              <a:gd name="f118" fmla="val 13321"/>
              <a:gd name="f119" fmla="val 18844"/>
              <a:gd name="f120" fmla="val 13626"/>
              <a:gd name="f121" fmla="val 19120"/>
              <a:gd name="f122" fmla="val 13703"/>
              <a:gd name="f123" fmla="val 19497"/>
              <a:gd name="f124" fmla="val 13809"/>
              <a:gd name="f125" fmla="val 19917"/>
              <a:gd name="f126" fmla="val 13768"/>
              <a:gd name="f127" fmla="val 20271"/>
              <a:gd name="f128" fmla="val 13553"/>
              <a:gd name="f129" fmla="val 20584"/>
              <a:gd name="f130" fmla="val 13362"/>
              <a:gd name="f131" fmla="val 20831"/>
              <a:gd name="f132" fmla="val 12975"/>
              <a:gd name="f133" fmla="val 21034"/>
              <a:gd name="f134" fmla="val 12589"/>
              <a:gd name="f135" fmla="val 21286"/>
              <a:gd name="f136" fmla="val 12114"/>
              <a:gd name="f137" fmla="val 21477"/>
              <a:gd name="f138" fmla="val 11561"/>
              <a:gd name="f139" fmla="val 21570"/>
              <a:gd name="f140" fmla="val 10984"/>
              <a:gd name="f141" fmla="val 21608"/>
              <a:gd name="f142" fmla="val 10740"/>
              <a:gd name="f143" fmla="val 10476"/>
              <a:gd name="f144" fmla="val 10232"/>
              <a:gd name="f145" fmla="val 21504"/>
              <a:gd name="f146" fmla="val 9813"/>
              <a:gd name="f147" fmla="val 21361"/>
              <a:gd name="f148" fmla="val 9411"/>
              <a:gd name="f149" fmla="val 21187"/>
              <a:gd name="f150" fmla="val 9057"/>
              <a:gd name="f151" fmla="val 21042"/>
              <a:gd name="f152" fmla="val 8764"/>
              <a:gd name="f153" fmla="val 20868"/>
              <a:gd name="f154" fmla="val 8492"/>
              <a:gd name="f155" fmla="val 20654"/>
              <a:gd name="f156" fmla="val 8305"/>
              <a:gd name="f157" fmla="val 20448"/>
              <a:gd name="f158" fmla="val 8126"/>
              <a:gd name="f159" fmla="val 20204"/>
              <a:gd name="f160" fmla="val 8016"/>
              <a:gd name="f161" fmla="val 19964"/>
              <a:gd name="f162" fmla="val 7984"/>
              <a:gd name="f163" fmla="val 19581"/>
              <a:gd name="f164" fmla="val 7935"/>
              <a:gd name="f165" fmla="val 19186"/>
              <a:gd name="f166" fmla="val 8041"/>
              <a:gd name="f167" fmla="val 18818"/>
              <a:gd name="f168" fmla="val 8199"/>
              <a:gd name="f169" fmla="val 18601"/>
              <a:gd name="f170" fmla="val 8293"/>
              <a:gd name="f171" fmla="val 18429"/>
              <a:gd name="f172" fmla="val 8553"/>
              <a:gd name="f173" fmla="val 18209"/>
              <a:gd name="f174" fmla="val 8626"/>
              <a:gd name="f175" fmla="val 18061"/>
              <a:gd name="f176" fmla="val 8675"/>
              <a:gd name="f177" fmla="val 17896"/>
              <a:gd name="f178" fmla="val 8699"/>
              <a:gd name="f179" fmla="val 17751"/>
              <a:gd name="f180" fmla="val 17597"/>
              <a:gd name="f181" fmla="val 8549"/>
              <a:gd name="f182" fmla="val 17432"/>
              <a:gd name="f183" fmla="val 8411"/>
              <a:gd name="f184" fmla="val 17368"/>
              <a:gd name="f185" fmla="val 16747"/>
              <a:gd name="f186" fmla="val 6191"/>
              <a:gd name="f187" fmla="val 17623"/>
              <a:gd name="f188" fmla="val 3631"/>
              <a:gd name="f189" fmla="val 1342"/>
              <a:gd name="f190" fmla="val 17722"/>
              <a:gd name="f191" fmla="val 1358"/>
              <a:gd name="f192" fmla="val 16089"/>
              <a:gd name="f193" fmla="val 1180"/>
              <a:gd name="f194" fmla="val 14262"/>
              <a:gd name="f195" fmla="val -48"/>
              <a:gd name="f196" fmla="val 12829"/>
              <a:gd name="f197" fmla="val 822"/>
              <a:gd name="f198" fmla="val 12679"/>
              <a:gd name="f199" fmla="val 911"/>
              <a:gd name="f200" fmla="val 12580"/>
              <a:gd name="f201" fmla="val 1143"/>
              <a:gd name="f202" fmla="val 12525"/>
              <a:gd name="f203" fmla="val 12473"/>
              <a:gd name="f204" fmla="val 1562"/>
              <a:gd name="f205" fmla="val 12490"/>
              <a:gd name="f206" fmla="val 1793"/>
              <a:gd name="f207" fmla="val 2001"/>
              <a:gd name="f208" fmla="val 12577"/>
              <a:gd name="f209" fmla="val 2310"/>
              <a:gd name="f210" fmla="val 12763"/>
              <a:gd name="f211" fmla="val 2549"/>
              <a:gd name="f212" fmla="val 2854"/>
              <a:gd name="f213" fmla="val 12942"/>
              <a:gd name="f214" fmla="val 3370"/>
              <a:gd name="f215" fmla="val 13018"/>
              <a:gd name="f216" fmla="val 3923"/>
              <a:gd name="f217" fmla="val 12983"/>
              <a:gd name="f218" fmla="val 4460"/>
              <a:gd name="f219" fmla="val 12960"/>
              <a:gd name="f220" fmla="val 4797"/>
              <a:gd name="f221" fmla="val 12882"/>
              <a:gd name="f222" fmla="val 5139"/>
              <a:gd name="f223" fmla="val 12754"/>
              <a:gd name="f224" fmla="val 5427"/>
              <a:gd name="f225" fmla="val 12621"/>
              <a:gd name="f226" fmla="val 5728"/>
              <a:gd name="f227" fmla="val 12426"/>
              <a:gd name="f228" fmla="val 5972"/>
              <a:gd name="f229" fmla="val 12217"/>
              <a:gd name="f230" fmla="val 6175"/>
              <a:gd name="f231" fmla="val 11965"/>
              <a:gd name="f232" fmla="val 6419"/>
              <a:gd name="f233" fmla="val 11678"/>
              <a:gd name="f234" fmla="val 6618"/>
              <a:gd name="f235" fmla="val 11379"/>
              <a:gd name="f236" fmla="val 6712"/>
              <a:gd name="f237" fmla="val 11205"/>
              <a:gd name="f238" fmla="val 6765"/>
              <a:gd name="f239" fmla="val 11017"/>
              <a:gd name="f240" fmla="val 10843"/>
              <a:gd name="f241" fmla="val 10431"/>
              <a:gd name="f242" fmla="val 6582"/>
              <a:gd name="f243" fmla="val 10037"/>
              <a:gd name="f244" fmla="val 6313"/>
              <a:gd name="f245" fmla="val 9697"/>
              <a:gd name="f246" fmla="val 5960"/>
              <a:gd name="f247" fmla="val 9422"/>
              <a:gd name="f248" fmla="val 5675"/>
              <a:gd name="f249" fmla="val 9146"/>
              <a:gd name="f250" fmla="val 5330"/>
              <a:gd name="f251" fmla="val 9010"/>
              <a:gd name="f252" fmla="val 4891"/>
              <a:gd name="f253" fmla="val 8856"/>
              <a:gd name="f254" fmla="val 4395"/>
              <a:gd name="f255" fmla="val 8827"/>
              <a:gd name="f256" fmla="val 3805"/>
              <a:gd name="f257" fmla="val 8903"/>
              <a:gd name="f258" fmla="val 3277"/>
              <a:gd name="f259" fmla="val 8958"/>
              <a:gd name="f260" fmla="val 2891"/>
              <a:gd name="f261" fmla="val 9175"/>
              <a:gd name="f262" fmla="val 2586"/>
              <a:gd name="f263" fmla="val 9297"/>
              <a:gd name="f264" fmla="val 2232"/>
              <a:gd name="f265" fmla="val 9393"/>
              <a:gd name="f266" fmla="val 1952"/>
              <a:gd name="f267" fmla="val 9535"/>
              <a:gd name="f268" fmla="val 1684"/>
              <a:gd name="f269" fmla="val 9561"/>
              <a:gd name="f270" fmla="val 1375"/>
              <a:gd name="f271" fmla="val 9581"/>
              <a:gd name="f272" fmla="val 1127"/>
              <a:gd name="f273" fmla="val 9613"/>
              <a:gd name="f274" fmla="val 789"/>
              <a:gd name="f275" fmla="val 9474"/>
              <a:gd name="f276" fmla="val 635"/>
              <a:gd name="f277" fmla="val 8056"/>
              <a:gd name="f278" fmla="val -954"/>
              <a:gd name="f279" fmla="val 5849"/>
              <a:gd name="f280" fmla="val 924"/>
              <a:gd name="f281" fmla="val 4036"/>
              <a:gd name="f282" fmla="val 1066"/>
              <a:gd name="f283" fmla="val 4057"/>
              <a:gd name="f284" fmla="val 4158"/>
              <a:gd name="f285" fmla="val 3667"/>
              <a:gd name="f286" fmla="val 5498"/>
              <a:gd name="f287" fmla="val 6760"/>
              <a:gd name="f288" fmla="val 4364"/>
              <a:gd name="f289" fmla="val 8748"/>
              <a:gd name="f290" fmla="val 4254"/>
              <a:gd name="f291" fmla="val 8943"/>
              <a:gd name="f292" fmla="val 4013"/>
              <a:gd name="f293" fmla="val 8899"/>
              <a:gd name="f294" fmla="val 3836"/>
              <a:gd name="f295" fmla="val 8870"/>
              <a:gd name="f296" fmla="val 3616"/>
              <a:gd name="f297" fmla="val 8833"/>
              <a:gd name="f298" fmla="val 3424"/>
              <a:gd name="f299" fmla="val 8634"/>
              <a:gd name="f300" fmla="val 3224"/>
              <a:gd name="f301" fmla="val 8500"/>
              <a:gd name="f302" fmla="val 2972"/>
              <a:gd name="f303" fmla="val 8329"/>
              <a:gd name="f304" fmla="val 2754"/>
              <a:gd name="f305" fmla="val 8025"/>
              <a:gd name="f306" fmla="val 2479"/>
              <a:gd name="f307" fmla="val 7947"/>
              <a:gd name="f308" fmla="val 2102"/>
              <a:gd name="f309" fmla="val 7842"/>
              <a:gd name="f310" fmla="val 1681"/>
              <a:gd name="f311" fmla="val 7882"/>
              <a:gd name="f312" fmla="val 1328"/>
              <a:gd name="f313" fmla="val 8098"/>
              <a:gd name="f314" fmla="val 1014"/>
              <a:gd name="f315" fmla="val 8289"/>
              <a:gd name="f316" fmla="val 768"/>
              <a:gd name="f317" fmla="val 565"/>
              <a:gd name="f318" fmla="val 9061"/>
              <a:gd name="f319" fmla="val 312"/>
              <a:gd name="f320" fmla="val 9537"/>
              <a:gd name="f321" fmla="val 121"/>
              <a:gd name="f322" fmla="val 10089"/>
              <a:gd name="f323" fmla="val 28"/>
              <a:gd name="f324" fmla="val 10667"/>
              <a:gd name="f325" fmla="val -9"/>
              <a:gd name="f326" fmla="val 10911"/>
              <a:gd name="f327" fmla="val 11175"/>
              <a:gd name="f328" fmla="val 11419"/>
              <a:gd name="f329" fmla="val 95"/>
              <a:gd name="f330" fmla="val 11837"/>
              <a:gd name="f331" fmla="val 237"/>
              <a:gd name="f332" fmla="val 12240"/>
              <a:gd name="f333" fmla="val 411"/>
              <a:gd name="f334" fmla="val 12593"/>
              <a:gd name="f335" fmla="val 556"/>
              <a:gd name="f336" fmla="val 12886"/>
              <a:gd name="f337" fmla="val 730"/>
              <a:gd name="f338" fmla="val 13158"/>
              <a:gd name="f339" fmla="val 945"/>
              <a:gd name="f340" fmla="val 13345"/>
              <a:gd name="f341" fmla="val 1151"/>
              <a:gd name="f342" fmla="val 13524"/>
              <a:gd name="f343" fmla="val 1394"/>
              <a:gd name="f344" fmla="val 13634"/>
              <a:gd name="f345" fmla="val 1635"/>
              <a:gd name="f346" fmla="val 13666"/>
              <a:gd name="f347" fmla="val 2018"/>
              <a:gd name="f348" fmla="val 13715"/>
              <a:gd name="f349" fmla="val 2412"/>
              <a:gd name="f350" fmla="val 13610"/>
              <a:gd name="f351" fmla="val 2780"/>
              <a:gd name="f352" fmla="val 13451"/>
              <a:gd name="f353" fmla="val 2998"/>
              <a:gd name="f354" fmla="val 13358"/>
              <a:gd name="f355" fmla="val 3169"/>
              <a:gd name="f356" fmla="val 13097"/>
              <a:gd name="f357" fmla="val 3390"/>
              <a:gd name="f358" fmla="val 13024"/>
              <a:gd name="f359" fmla="val 3537"/>
              <a:gd name="f360" fmla="val 3703"/>
              <a:gd name="f361" fmla="val 12951"/>
              <a:gd name="f362" fmla="val 3848"/>
              <a:gd name="f363" fmla="val 4001"/>
              <a:gd name="f364" fmla="val 13101"/>
              <a:gd name="f365" fmla="val 4167"/>
              <a:gd name="f366" fmla="val 13240"/>
              <a:gd name="f367" fmla="val 4231"/>
              <a:gd name="f368" fmla="val 4851"/>
              <a:gd name="f369" fmla="val 15459"/>
              <a:gd name="f370" fmla="val 3975"/>
              <a:gd name="f371" fmla="val 18024"/>
              <a:gd name="f372" fmla="val 20308"/>
              <a:gd name="f373" fmla="+- 0 0 0"/>
              <a:gd name="f374" fmla="*/ f3 1 21600"/>
              <a:gd name="f375" fmla="*/ f4 1 21600"/>
              <a:gd name="f376" fmla="*/ f373 f0 1"/>
              <a:gd name="f377" fmla="*/ 5600 f374 1"/>
              <a:gd name="f378" fmla="*/ 16000 f374 1"/>
              <a:gd name="f379" fmla="*/ 14300 f375 1"/>
              <a:gd name="f380" fmla="*/ 7300 f375 1"/>
              <a:gd name="f381" fmla="*/ 10800 f374 1"/>
              <a:gd name="f382" fmla="*/ 0 f375 1"/>
              <a:gd name="f383" fmla="*/ f376 1 f2"/>
              <a:gd name="f384" fmla="*/ 0 f374 1"/>
              <a:gd name="f385" fmla="*/ 10800 f375 1"/>
              <a:gd name="f386" fmla="*/ 21600 f375 1"/>
              <a:gd name="f387" fmla="*/ 21600 f374 1"/>
              <a:gd name="f388" fmla="+- f38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8">
                <a:pos x="f381" y="f382"/>
              </a:cxn>
              <a:cxn ang="f388">
                <a:pos x="f384" y="f385"/>
              </a:cxn>
              <a:cxn ang="f388">
                <a:pos x="f381" y="f386"/>
              </a:cxn>
              <a:cxn ang="f388">
                <a:pos x="f387" y="f385"/>
              </a:cxn>
            </a:cxnLst>
            <a:rect l="f377" t="f380" r="f378" b="f379"/>
            <a:pathLst>
              <a:path w="21600" h="21600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6"/>
                </a:cubicBezTo>
                <a:cubicBezTo>
                  <a:pt x="f18" y="f19"/>
                  <a:pt x="f20" y="f21"/>
                  <a:pt x="f17" y="f22"/>
                </a:cubicBezTo>
                <a:cubicBezTo>
                  <a:pt x="f23" y="f24"/>
                  <a:pt x="f25" y="f26"/>
                  <a:pt x="f11" y="f27"/>
                </a:cubicBezTo>
                <a:cubicBezTo>
                  <a:pt x="f28" y="f29"/>
                  <a:pt x="f30" y="f31"/>
                  <a:pt x="f32" y="f33"/>
                </a:cubicBezTo>
                <a:cubicBezTo>
                  <a:pt x="f34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3"/>
                  <a:pt x="f55" y="f51"/>
                </a:cubicBezTo>
                <a:cubicBezTo>
                  <a:pt x="f56" y="f57"/>
                  <a:pt x="f58" y="f59"/>
                  <a:pt x="f60" y="f61"/>
                </a:cubicBezTo>
                <a:cubicBezTo>
                  <a:pt x="f62" y="f63"/>
                  <a:pt x="f64" y="f65"/>
                  <a:pt x="f66" y="f67"/>
                </a:cubicBezTo>
                <a:cubicBezTo>
                  <a:pt x="f68" y="f69"/>
                  <a:pt x="f70" y="f71"/>
                  <a:pt x="f72" y="f73"/>
                </a:cubicBezTo>
                <a:cubicBezTo>
                  <a:pt x="f74" y="f75"/>
                  <a:pt x="f76" y="f77"/>
                  <a:pt x="f78" y="f79"/>
                </a:cubicBezTo>
                <a:cubicBezTo>
                  <a:pt x="f80" y="f81"/>
                  <a:pt x="f82" y="f83"/>
                  <a:pt x="f84" y="f85"/>
                </a:cubicBezTo>
                <a:cubicBezTo>
                  <a:pt x="f86" y="f87"/>
                  <a:pt x="f88" y="f89"/>
                  <a:pt x="f90" y="f91"/>
                </a:cubicBezTo>
                <a:cubicBezTo>
                  <a:pt x="f92" y="f93"/>
                  <a:pt x="f94" y="f95"/>
                  <a:pt x="f96" y="f97"/>
                </a:cubicBezTo>
                <a:lnTo>
                  <a:pt x="f98" y="f99"/>
                </a:lnTo>
                <a:cubicBezTo>
                  <a:pt x="f100" y="f101"/>
                  <a:pt x="f102" y="f103"/>
                  <a:pt x="f104" y="f105"/>
                </a:cubicBezTo>
                <a:cubicBezTo>
                  <a:pt x="f106" y="f107"/>
                  <a:pt x="f108" y="f109"/>
                  <a:pt x="f110" y="f111"/>
                </a:cubicBezTo>
                <a:cubicBezTo>
                  <a:pt x="f10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cubicBezTo>
                  <a:pt x="f129" y="f130"/>
                  <a:pt x="f131" y="f132"/>
                  <a:pt x="f133" y="f134"/>
                </a:cubicBezTo>
                <a:cubicBezTo>
                  <a:pt x="f135" y="f136"/>
                  <a:pt x="f137" y="f138"/>
                  <a:pt x="f139" y="f140"/>
                </a:cubicBezTo>
                <a:cubicBezTo>
                  <a:pt x="f141" y="f142"/>
                  <a:pt x="f141" y="f143"/>
                  <a:pt x="f139" y="f144"/>
                </a:cubicBezTo>
                <a:cubicBezTo>
                  <a:pt x="f145" y="f146"/>
                  <a:pt x="f147" y="f148"/>
                  <a:pt x="f149" y="f150"/>
                </a:cubicBezTo>
                <a:cubicBezTo>
                  <a:pt x="f151" y="f152"/>
                  <a:pt x="f153" y="f154"/>
                  <a:pt x="f155" y="f156"/>
                </a:cubicBezTo>
                <a:cubicBezTo>
                  <a:pt x="f157" y="f158"/>
                  <a:pt x="f159" y="f160"/>
                  <a:pt x="f161" y="f162"/>
                </a:cubicBezTo>
                <a:cubicBezTo>
                  <a:pt x="f163" y="f164"/>
                  <a:pt x="f165" y="f166"/>
                  <a:pt x="f167" y="f168"/>
                </a:cubicBezTo>
                <a:cubicBezTo>
                  <a:pt x="f169" y="f170"/>
                  <a:pt x="f171" y="f172"/>
                  <a:pt x="f173" y="f174"/>
                </a:cubicBezTo>
                <a:cubicBezTo>
                  <a:pt x="f175" y="f176"/>
                  <a:pt x="f177" y="f178"/>
                  <a:pt x="f179" y="f174"/>
                </a:cubicBezTo>
                <a:cubicBezTo>
                  <a:pt x="f180" y="f181"/>
                  <a:pt x="f182" y="f183"/>
                  <a:pt x="f184" y="f168"/>
                </a:cubicBezTo>
                <a:cubicBezTo>
                  <a:pt x="f185" y="f186"/>
                  <a:pt x="f187" y="f188"/>
                  <a:pt x="f179" y="f189"/>
                </a:cubicBezTo>
                <a:lnTo>
                  <a:pt x="f190" y="f191"/>
                </a:lnTo>
                <a:cubicBezTo>
                  <a:pt x="f192" y="f193"/>
                  <a:pt x="f194" y="f195"/>
                  <a:pt x="f196" y="f197"/>
                </a:cubicBezTo>
                <a:cubicBezTo>
                  <a:pt x="f198" y="f199"/>
                  <a:pt x="f200" y="f201"/>
                  <a:pt x="f202" y="f191"/>
                </a:cubicBezTo>
                <a:cubicBezTo>
                  <a:pt x="f203" y="f204"/>
                  <a:pt x="f205" y="f206"/>
                  <a:pt x="f202" y="f207"/>
                </a:cubicBezTo>
                <a:cubicBezTo>
                  <a:pt x="f208" y="f209"/>
                  <a:pt x="f210" y="f211"/>
                  <a:pt x="f196" y="f212"/>
                </a:cubicBezTo>
                <a:cubicBezTo>
                  <a:pt x="f213" y="f214"/>
                  <a:pt x="f215" y="f216"/>
                  <a:pt x="f217" y="f218"/>
                </a:cubicBezTo>
                <a:cubicBezTo>
                  <a:pt x="f219" y="f220"/>
                  <a:pt x="f221" y="f222"/>
                  <a:pt x="f223" y="f224"/>
                </a:cubicBezTo>
                <a:cubicBezTo>
                  <a:pt x="f225" y="f226"/>
                  <a:pt x="f227" y="f228"/>
                  <a:pt x="f229" y="f230"/>
                </a:cubicBezTo>
                <a:cubicBezTo>
                  <a:pt x="f231" y="f232"/>
                  <a:pt x="f233" y="f234"/>
                  <a:pt x="f235" y="f236"/>
                </a:cubicBezTo>
                <a:cubicBezTo>
                  <a:pt x="f237" y="f238"/>
                  <a:pt x="f239" y="f238"/>
                  <a:pt x="f240" y="f236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70"/>
                </a:cubicBezTo>
                <a:cubicBezTo>
                  <a:pt x="f271" y="f272"/>
                  <a:pt x="f273" y="f274"/>
                  <a:pt x="f275" y="f276"/>
                </a:cubicBezTo>
                <a:cubicBezTo>
                  <a:pt x="f277" y="f278"/>
                  <a:pt x="f279" y="f280"/>
                  <a:pt x="f281" y="f282"/>
                </a:cubicBezTo>
                <a:lnTo>
                  <a:pt x="f283" y="f272"/>
                </a:lnTo>
                <a:cubicBezTo>
                  <a:pt x="f284" y="f285"/>
                  <a:pt x="f286" y="f287"/>
                  <a:pt x="f288" y="f289"/>
                </a:cubicBezTo>
                <a:cubicBezTo>
                  <a:pt x="f290" y="f291"/>
                  <a:pt x="f292" y="f293"/>
                  <a:pt x="f294" y="f295"/>
                </a:cubicBezTo>
                <a:cubicBezTo>
                  <a:pt x="f296" y="f297"/>
                  <a:pt x="f298" y="f299"/>
                  <a:pt x="f300" y="f301"/>
                </a:cubicBezTo>
                <a:cubicBezTo>
                  <a:pt x="f302" y="f303"/>
                  <a:pt x="f304" y="f305"/>
                  <a:pt x="f306" y="f307"/>
                </a:cubicBezTo>
                <a:cubicBezTo>
                  <a:pt x="f308" y="f309"/>
                  <a:pt x="f310" y="f311"/>
                  <a:pt x="f312" y="f313"/>
                </a:cubicBezTo>
                <a:cubicBezTo>
                  <a:pt x="f314" y="f315"/>
                  <a:pt x="f316" y="f176"/>
                  <a:pt x="f317" y="f318"/>
                </a:cubicBezTo>
                <a:cubicBezTo>
                  <a:pt x="f319" y="f320"/>
                  <a:pt x="f321" y="f322"/>
                  <a:pt x="f323" y="f324"/>
                </a:cubicBezTo>
                <a:cubicBezTo>
                  <a:pt x="f325" y="f326"/>
                  <a:pt x="f325" y="f327"/>
                  <a:pt x="f323" y="f328"/>
                </a:cubicBezTo>
                <a:cubicBezTo>
                  <a:pt x="f329" y="f330"/>
                  <a:pt x="f331" y="f332"/>
                  <a:pt x="f333" y="f334"/>
                </a:cubicBezTo>
                <a:cubicBezTo>
                  <a:pt x="f335" y="f336"/>
                  <a:pt x="f337" y="f338"/>
                  <a:pt x="f339" y="f340"/>
                </a:cubicBezTo>
                <a:cubicBezTo>
                  <a:pt x="f341" y="f342"/>
                  <a:pt x="f343" y="f344"/>
                  <a:pt x="f345" y="f346"/>
                </a:cubicBezTo>
                <a:cubicBezTo>
                  <a:pt x="f347" y="f348"/>
                  <a:pt x="f349" y="f350"/>
                  <a:pt x="f351" y="f352"/>
                </a:cubicBezTo>
                <a:cubicBezTo>
                  <a:pt x="f353" y="f354"/>
                  <a:pt x="f355" y="f356"/>
                  <a:pt x="f357" y="f358"/>
                </a:cubicBezTo>
                <a:cubicBezTo>
                  <a:pt x="f359" y="f132"/>
                  <a:pt x="f360" y="f361"/>
                  <a:pt x="f362" y="f358"/>
                </a:cubicBezTo>
                <a:cubicBezTo>
                  <a:pt x="f363" y="f364"/>
                  <a:pt x="f365" y="f366"/>
                  <a:pt x="f367" y="f352"/>
                </a:cubicBezTo>
                <a:cubicBezTo>
                  <a:pt x="f368" y="f369"/>
                  <a:pt x="f370" y="f371"/>
                  <a:pt x="f362" y="f372"/>
                </a:cubicBezTo>
                <a:lnTo>
                  <a:pt x="f5" y="f6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 12"/>
          <p:cNvSpPr/>
          <p:nvPr/>
        </p:nvSpPr>
        <p:spPr>
          <a:xfrm rot="1447800">
            <a:off x="8386510" y="6789583"/>
            <a:ext cx="1007999" cy="72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3822"/>
              <a:gd name="f6" fmla="val 20239"/>
              <a:gd name="f7" fmla="val 5451"/>
              <a:gd name="f8" fmla="val 20418"/>
              <a:gd name="f9" fmla="val 7281"/>
              <a:gd name="f10" fmla="val 21646"/>
              <a:gd name="f11" fmla="val 8714"/>
              <a:gd name="f12" fmla="val 20776"/>
              <a:gd name="f13" fmla="val 8865"/>
              <a:gd name="f14" fmla="val 20686"/>
              <a:gd name="f15" fmla="val 8964"/>
              <a:gd name="f16" fmla="val 20455"/>
              <a:gd name="f17" fmla="val 9019"/>
              <a:gd name="f18" fmla="val 9071"/>
              <a:gd name="f19" fmla="val 20036"/>
              <a:gd name="f20" fmla="val 9053"/>
              <a:gd name="f21" fmla="val 19804"/>
              <a:gd name="f22" fmla="val 19597"/>
              <a:gd name="f23" fmla="val 8966"/>
              <a:gd name="f24" fmla="val 19288"/>
              <a:gd name="f25" fmla="val 8781"/>
              <a:gd name="f26" fmla="val 19048"/>
              <a:gd name="f27" fmla="val 18743"/>
              <a:gd name="f28" fmla="val 8601"/>
              <a:gd name="f29" fmla="val 18227"/>
              <a:gd name="f30" fmla="val 8526"/>
              <a:gd name="f31" fmla="val 17674"/>
              <a:gd name="f32" fmla="val 8560"/>
              <a:gd name="f33" fmla="val 17138"/>
              <a:gd name="f34" fmla="val 8584"/>
              <a:gd name="f35" fmla="val 16800"/>
              <a:gd name="f36" fmla="val 8662"/>
              <a:gd name="f37" fmla="val 16459"/>
              <a:gd name="f38" fmla="val 8790"/>
              <a:gd name="f39" fmla="val 16170"/>
              <a:gd name="f40" fmla="val 8923"/>
              <a:gd name="f41" fmla="val 15870"/>
              <a:gd name="f42" fmla="val 9117"/>
              <a:gd name="f43" fmla="val 15626"/>
              <a:gd name="f44" fmla="val 9326"/>
              <a:gd name="f45" fmla="val 15422"/>
              <a:gd name="f46" fmla="val 9578"/>
              <a:gd name="f47" fmla="val 15179"/>
              <a:gd name="f48" fmla="val 9865"/>
              <a:gd name="f49" fmla="val 14979"/>
              <a:gd name="f50" fmla="val 10164"/>
              <a:gd name="f51" fmla="val 14886"/>
              <a:gd name="f52" fmla="val 10338"/>
              <a:gd name="f53" fmla="val 14833"/>
              <a:gd name="f54" fmla="val 10527"/>
              <a:gd name="f55" fmla="val 10701"/>
              <a:gd name="f56" fmla="val 11112"/>
              <a:gd name="f57" fmla="val 15016"/>
              <a:gd name="f58" fmla="val 11507"/>
              <a:gd name="f59" fmla="val 15284"/>
              <a:gd name="f60" fmla="val 11846"/>
              <a:gd name="f61" fmla="val 15638"/>
              <a:gd name="f62" fmla="val 12122"/>
              <a:gd name="f63" fmla="val 15922"/>
              <a:gd name="f64" fmla="val 12397"/>
              <a:gd name="f65" fmla="val 16268"/>
              <a:gd name="f66" fmla="val 12534"/>
              <a:gd name="f67" fmla="val 16707"/>
              <a:gd name="f68" fmla="val 12687"/>
              <a:gd name="f69" fmla="val 17203"/>
              <a:gd name="f70" fmla="val 12716"/>
              <a:gd name="f71" fmla="val 17792"/>
              <a:gd name="f72" fmla="val 12641"/>
              <a:gd name="f73" fmla="val 18321"/>
              <a:gd name="f74" fmla="val 12586"/>
              <a:gd name="f75" fmla="val 18707"/>
              <a:gd name="f76" fmla="val 12368"/>
              <a:gd name="f77" fmla="val 19012"/>
              <a:gd name="f78" fmla="val 12246"/>
              <a:gd name="f79" fmla="val 19365"/>
              <a:gd name="f80" fmla="val 12151"/>
              <a:gd name="f81" fmla="val 19646"/>
              <a:gd name="f82" fmla="val 12009"/>
              <a:gd name="f83" fmla="val 19914"/>
              <a:gd name="f84" fmla="val 11983"/>
              <a:gd name="f85" fmla="val 20223"/>
              <a:gd name="f86" fmla="val 11962"/>
              <a:gd name="f87" fmla="val 20471"/>
              <a:gd name="f88" fmla="val 11930"/>
              <a:gd name="f89" fmla="val 20808"/>
              <a:gd name="f90" fmla="val 12070"/>
              <a:gd name="f91" fmla="val 20963"/>
              <a:gd name="f92" fmla="val 13488"/>
              <a:gd name="f93" fmla="val 22552"/>
              <a:gd name="f94" fmla="val 15695"/>
              <a:gd name="f95" fmla="val 20678"/>
              <a:gd name="f96" fmla="val 17507"/>
              <a:gd name="f97" fmla="val 20532"/>
              <a:gd name="f98" fmla="val 17542"/>
              <a:gd name="f99" fmla="val 20524"/>
              <a:gd name="f100" fmla="val 17438"/>
              <a:gd name="f101" fmla="val 17983"/>
              <a:gd name="f102" fmla="val 16101"/>
              <a:gd name="f103" fmla="val 14890"/>
              <a:gd name="f104" fmla="val 17235"/>
              <a:gd name="f105" fmla="val 12902"/>
              <a:gd name="f106" fmla="val 17345"/>
              <a:gd name="f107" fmla="val 12707"/>
              <a:gd name="f108" fmla="val 17586"/>
              <a:gd name="f109" fmla="val 12752"/>
              <a:gd name="f110" fmla="val 17762"/>
              <a:gd name="f111" fmla="val 12780"/>
              <a:gd name="f112" fmla="val 12817"/>
              <a:gd name="f113" fmla="val 18174"/>
              <a:gd name="f114" fmla="val 13016"/>
              <a:gd name="f115" fmla="val 18374"/>
              <a:gd name="f116" fmla="val 13150"/>
              <a:gd name="f117" fmla="val 18627"/>
              <a:gd name="f118" fmla="val 13321"/>
              <a:gd name="f119" fmla="val 18844"/>
              <a:gd name="f120" fmla="val 13626"/>
              <a:gd name="f121" fmla="val 19120"/>
              <a:gd name="f122" fmla="val 13703"/>
              <a:gd name="f123" fmla="val 19497"/>
              <a:gd name="f124" fmla="val 13809"/>
              <a:gd name="f125" fmla="val 19917"/>
              <a:gd name="f126" fmla="val 13768"/>
              <a:gd name="f127" fmla="val 20271"/>
              <a:gd name="f128" fmla="val 13553"/>
              <a:gd name="f129" fmla="val 20584"/>
              <a:gd name="f130" fmla="val 13362"/>
              <a:gd name="f131" fmla="val 20831"/>
              <a:gd name="f132" fmla="val 12975"/>
              <a:gd name="f133" fmla="val 21034"/>
              <a:gd name="f134" fmla="val 12589"/>
              <a:gd name="f135" fmla="val 21286"/>
              <a:gd name="f136" fmla="val 12114"/>
              <a:gd name="f137" fmla="val 21477"/>
              <a:gd name="f138" fmla="val 11561"/>
              <a:gd name="f139" fmla="val 21570"/>
              <a:gd name="f140" fmla="val 10984"/>
              <a:gd name="f141" fmla="val 21608"/>
              <a:gd name="f142" fmla="val 10740"/>
              <a:gd name="f143" fmla="val 10476"/>
              <a:gd name="f144" fmla="val 10232"/>
              <a:gd name="f145" fmla="val 21504"/>
              <a:gd name="f146" fmla="val 9813"/>
              <a:gd name="f147" fmla="val 21361"/>
              <a:gd name="f148" fmla="val 9411"/>
              <a:gd name="f149" fmla="val 21187"/>
              <a:gd name="f150" fmla="val 9057"/>
              <a:gd name="f151" fmla="val 21042"/>
              <a:gd name="f152" fmla="val 8764"/>
              <a:gd name="f153" fmla="val 20868"/>
              <a:gd name="f154" fmla="val 8492"/>
              <a:gd name="f155" fmla="val 20654"/>
              <a:gd name="f156" fmla="val 8305"/>
              <a:gd name="f157" fmla="val 20448"/>
              <a:gd name="f158" fmla="val 8126"/>
              <a:gd name="f159" fmla="val 20204"/>
              <a:gd name="f160" fmla="val 8016"/>
              <a:gd name="f161" fmla="val 19964"/>
              <a:gd name="f162" fmla="val 7984"/>
              <a:gd name="f163" fmla="val 19581"/>
              <a:gd name="f164" fmla="val 7935"/>
              <a:gd name="f165" fmla="val 19186"/>
              <a:gd name="f166" fmla="val 8041"/>
              <a:gd name="f167" fmla="val 18818"/>
              <a:gd name="f168" fmla="val 8199"/>
              <a:gd name="f169" fmla="val 18601"/>
              <a:gd name="f170" fmla="val 8293"/>
              <a:gd name="f171" fmla="val 18429"/>
              <a:gd name="f172" fmla="val 8553"/>
              <a:gd name="f173" fmla="val 18209"/>
              <a:gd name="f174" fmla="val 8626"/>
              <a:gd name="f175" fmla="val 18061"/>
              <a:gd name="f176" fmla="val 8675"/>
              <a:gd name="f177" fmla="val 17896"/>
              <a:gd name="f178" fmla="val 8699"/>
              <a:gd name="f179" fmla="val 17751"/>
              <a:gd name="f180" fmla="val 17597"/>
              <a:gd name="f181" fmla="val 8549"/>
              <a:gd name="f182" fmla="val 17432"/>
              <a:gd name="f183" fmla="val 8411"/>
              <a:gd name="f184" fmla="val 17368"/>
              <a:gd name="f185" fmla="val 16747"/>
              <a:gd name="f186" fmla="val 6191"/>
              <a:gd name="f187" fmla="val 17623"/>
              <a:gd name="f188" fmla="val 3631"/>
              <a:gd name="f189" fmla="val 1342"/>
              <a:gd name="f190" fmla="val 17722"/>
              <a:gd name="f191" fmla="val 1358"/>
              <a:gd name="f192" fmla="val 16089"/>
              <a:gd name="f193" fmla="val 1180"/>
              <a:gd name="f194" fmla="val 14262"/>
              <a:gd name="f195" fmla="val -48"/>
              <a:gd name="f196" fmla="val 12829"/>
              <a:gd name="f197" fmla="val 822"/>
              <a:gd name="f198" fmla="val 12679"/>
              <a:gd name="f199" fmla="val 911"/>
              <a:gd name="f200" fmla="val 12580"/>
              <a:gd name="f201" fmla="val 1143"/>
              <a:gd name="f202" fmla="val 12525"/>
              <a:gd name="f203" fmla="val 12473"/>
              <a:gd name="f204" fmla="val 1562"/>
              <a:gd name="f205" fmla="val 12490"/>
              <a:gd name="f206" fmla="val 1793"/>
              <a:gd name="f207" fmla="val 2001"/>
              <a:gd name="f208" fmla="val 12577"/>
              <a:gd name="f209" fmla="val 2310"/>
              <a:gd name="f210" fmla="val 12763"/>
              <a:gd name="f211" fmla="val 2549"/>
              <a:gd name="f212" fmla="val 2854"/>
              <a:gd name="f213" fmla="val 12942"/>
              <a:gd name="f214" fmla="val 3370"/>
              <a:gd name="f215" fmla="val 13018"/>
              <a:gd name="f216" fmla="val 3923"/>
              <a:gd name="f217" fmla="val 12983"/>
              <a:gd name="f218" fmla="val 4460"/>
              <a:gd name="f219" fmla="val 12960"/>
              <a:gd name="f220" fmla="val 4797"/>
              <a:gd name="f221" fmla="val 12882"/>
              <a:gd name="f222" fmla="val 5139"/>
              <a:gd name="f223" fmla="val 12754"/>
              <a:gd name="f224" fmla="val 5427"/>
              <a:gd name="f225" fmla="val 12621"/>
              <a:gd name="f226" fmla="val 5728"/>
              <a:gd name="f227" fmla="val 12426"/>
              <a:gd name="f228" fmla="val 5972"/>
              <a:gd name="f229" fmla="val 12217"/>
              <a:gd name="f230" fmla="val 6175"/>
              <a:gd name="f231" fmla="val 11965"/>
              <a:gd name="f232" fmla="val 6419"/>
              <a:gd name="f233" fmla="val 11678"/>
              <a:gd name="f234" fmla="val 6618"/>
              <a:gd name="f235" fmla="val 11379"/>
              <a:gd name="f236" fmla="val 6712"/>
              <a:gd name="f237" fmla="val 11205"/>
              <a:gd name="f238" fmla="val 6765"/>
              <a:gd name="f239" fmla="val 11017"/>
              <a:gd name="f240" fmla="val 10843"/>
              <a:gd name="f241" fmla="val 10431"/>
              <a:gd name="f242" fmla="val 6582"/>
              <a:gd name="f243" fmla="val 10037"/>
              <a:gd name="f244" fmla="val 6313"/>
              <a:gd name="f245" fmla="val 9697"/>
              <a:gd name="f246" fmla="val 5960"/>
              <a:gd name="f247" fmla="val 9422"/>
              <a:gd name="f248" fmla="val 5675"/>
              <a:gd name="f249" fmla="val 9146"/>
              <a:gd name="f250" fmla="val 5330"/>
              <a:gd name="f251" fmla="val 9010"/>
              <a:gd name="f252" fmla="val 4891"/>
              <a:gd name="f253" fmla="val 8856"/>
              <a:gd name="f254" fmla="val 4395"/>
              <a:gd name="f255" fmla="val 8827"/>
              <a:gd name="f256" fmla="val 3805"/>
              <a:gd name="f257" fmla="val 8903"/>
              <a:gd name="f258" fmla="val 3277"/>
              <a:gd name="f259" fmla="val 8958"/>
              <a:gd name="f260" fmla="val 2891"/>
              <a:gd name="f261" fmla="val 9175"/>
              <a:gd name="f262" fmla="val 2586"/>
              <a:gd name="f263" fmla="val 9297"/>
              <a:gd name="f264" fmla="val 2232"/>
              <a:gd name="f265" fmla="val 9393"/>
              <a:gd name="f266" fmla="val 1952"/>
              <a:gd name="f267" fmla="val 9535"/>
              <a:gd name="f268" fmla="val 1684"/>
              <a:gd name="f269" fmla="val 9561"/>
              <a:gd name="f270" fmla="val 1375"/>
              <a:gd name="f271" fmla="val 9581"/>
              <a:gd name="f272" fmla="val 1127"/>
              <a:gd name="f273" fmla="val 9613"/>
              <a:gd name="f274" fmla="val 789"/>
              <a:gd name="f275" fmla="val 9474"/>
              <a:gd name="f276" fmla="val 635"/>
              <a:gd name="f277" fmla="val 8056"/>
              <a:gd name="f278" fmla="val -954"/>
              <a:gd name="f279" fmla="val 5849"/>
              <a:gd name="f280" fmla="val 924"/>
              <a:gd name="f281" fmla="val 4036"/>
              <a:gd name="f282" fmla="val 1066"/>
              <a:gd name="f283" fmla="val 4057"/>
              <a:gd name="f284" fmla="val 4158"/>
              <a:gd name="f285" fmla="val 3667"/>
              <a:gd name="f286" fmla="val 5498"/>
              <a:gd name="f287" fmla="val 6760"/>
              <a:gd name="f288" fmla="val 4364"/>
              <a:gd name="f289" fmla="val 8748"/>
              <a:gd name="f290" fmla="val 4254"/>
              <a:gd name="f291" fmla="val 8943"/>
              <a:gd name="f292" fmla="val 4013"/>
              <a:gd name="f293" fmla="val 8899"/>
              <a:gd name="f294" fmla="val 3836"/>
              <a:gd name="f295" fmla="val 8870"/>
              <a:gd name="f296" fmla="val 3616"/>
              <a:gd name="f297" fmla="val 8833"/>
              <a:gd name="f298" fmla="val 3424"/>
              <a:gd name="f299" fmla="val 8634"/>
              <a:gd name="f300" fmla="val 3224"/>
              <a:gd name="f301" fmla="val 8500"/>
              <a:gd name="f302" fmla="val 2972"/>
              <a:gd name="f303" fmla="val 8329"/>
              <a:gd name="f304" fmla="val 2754"/>
              <a:gd name="f305" fmla="val 8025"/>
              <a:gd name="f306" fmla="val 2479"/>
              <a:gd name="f307" fmla="val 7947"/>
              <a:gd name="f308" fmla="val 2102"/>
              <a:gd name="f309" fmla="val 7842"/>
              <a:gd name="f310" fmla="val 1681"/>
              <a:gd name="f311" fmla="val 7882"/>
              <a:gd name="f312" fmla="val 1328"/>
              <a:gd name="f313" fmla="val 8098"/>
              <a:gd name="f314" fmla="val 1014"/>
              <a:gd name="f315" fmla="val 8289"/>
              <a:gd name="f316" fmla="val 768"/>
              <a:gd name="f317" fmla="val 565"/>
              <a:gd name="f318" fmla="val 9061"/>
              <a:gd name="f319" fmla="val 312"/>
              <a:gd name="f320" fmla="val 9537"/>
              <a:gd name="f321" fmla="val 121"/>
              <a:gd name="f322" fmla="val 10089"/>
              <a:gd name="f323" fmla="val 28"/>
              <a:gd name="f324" fmla="val 10667"/>
              <a:gd name="f325" fmla="val -9"/>
              <a:gd name="f326" fmla="val 10911"/>
              <a:gd name="f327" fmla="val 11175"/>
              <a:gd name="f328" fmla="val 11419"/>
              <a:gd name="f329" fmla="val 95"/>
              <a:gd name="f330" fmla="val 11837"/>
              <a:gd name="f331" fmla="val 237"/>
              <a:gd name="f332" fmla="val 12240"/>
              <a:gd name="f333" fmla="val 411"/>
              <a:gd name="f334" fmla="val 12593"/>
              <a:gd name="f335" fmla="val 556"/>
              <a:gd name="f336" fmla="val 12886"/>
              <a:gd name="f337" fmla="val 730"/>
              <a:gd name="f338" fmla="val 13158"/>
              <a:gd name="f339" fmla="val 945"/>
              <a:gd name="f340" fmla="val 13345"/>
              <a:gd name="f341" fmla="val 1151"/>
              <a:gd name="f342" fmla="val 13524"/>
              <a:gd name="f343" fmla="val 1394"/>
              <a:gd name="f344" fmla="val 13634"/>
              <a:gd name="f345" fmla="val 1635"/>
              <a:gd name="f346" fmla="val 13666"/>
              <a:gd name="f347" fmla="val 2018"/>
              <a:gd name="f348" fmla="val 13715"/>
              <a:gd name="f349" fmla="val 2412"/>
              <a:gd name="f350" fmla="val 13610"/>
              <a:gd name="f351" fmla="val 2780"/>
              <a:gd name="f352" fmla="val 13451"/>
              <a:gd name="f353" fmla="val 2998"/>
              <a:gd name="f354" fmla="val 13358"/>
              <a:gd name="f355" fmla="val 3169"/>
              <a:gd name="f356" fmla="val 13097"/>
              <a:gd name="f357" fmla="val 3390"/>
              <a:gd name="f358" fmla="val 13024"/>
              <a:gd name="f359" fmla="val 3537"/>
              <a:gd name="f360" fmla="val 3703"/>
              <a:gd name="f361" fmla="val 12951"/>
              <a:gd name="f362" fmla="val 3848"/>
              <a:gd name="f363" fmla="val 4001"/>
              <a:gd name="f364" fmla="val 13101"/>
              <a:gd name="f365" fmla="val 4167"/>
              <a:gd name="f366" fmla="val 13240"/>
              <a:gd name="f367" fmla="val 4231"/>
              <a:gd name="f368" fmla="val 4851"/>
              <a:gd name="f369" fmla="val 15459"/>
              <a:gd name="f370" fmla="val 3975"/>
              <a:gd name="f371" fmla="val 18024"/>
              <a:gd name="f372" fmla="val 20308"/>
              <a:gd name="f373" fmla="+- 0 0 0"/>
              <a:gd name="f374" fmla="*/ f3 1 21600"/>
              <a:gd name="f375" fmla="*/ f4 1 21600"/>
              <a:gd name="f376" fmla="*/ f373 f0 1"/>
              <a:gd name="f377" fmla="*/ 5600 f374 1"/>
              <a:gd name="f378" fmla="*/ 16000 f374 1"/>
              <a:gd name="f379" fmla="*/ 14300 f375 1"/>
              <a:gd name="f380" fmla="*/ 7300 f375 1"/>
              <a:gd name="f381" fmla="*/ 10800 f374 1"/>
              <a:gd name="f382" fmla="*/ 0 f375 1"/>
              <a:gd name="f383" fmla="*/ f376 1 f2"/>
              <a:gd name="f384" fmla="*/ 0 f374 1"/>
              <a:gd name="f385" fmla="*/ 10800 f375 1"/>
              <a:gd name="f386" fmla="*/ 21600 f375 1"/>
              <a:gd name="f387" fmla="*/ 21600 f374 1"/>
              <a:gd name="f388" fmla="+- f38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8">
                <a:pos x="f381" y="f382"/>
              </a:cxn>
              <a:cxn ang="f388">
                <a:pos x="f384" y="f385"/>
              </a:cxn>
              <a:cxn ang="f388">
                <a:pos x="f381" y="f386"/>
              </a:cxn>
              <a:cxn ang="f388">
                <a:pos x="f387" y="f385"/>
              </a:cxn>
            </a:cxnLst>
            <a:rect l="f377" t="f380" r="f378" b="f379"/>
            <a:pathLst>
              <a:path w="21600" h="21600">
                <a:moveTo>
                  <a:pt x="f5" y="f6"/>
                </a:moveTo>
                <a:cubicBezTo>
                  <a:pt x="f7" y="f8"/>
                  <a:pt x="f9" y="f10"/>
                  <a:pt x="f11" y="f12"/>
                </a:cubicBezTo>
                <a:cubicBezTo>
                  <a:pt x="f13" y="f14"/>
                  <a:pt x="f15" y="f16"/>
                  <a:pt x="f17" y="f6"/>
                </a:cubicBezTo>
                <a:cubicBezTo>
                  <a:pt x="f18" y="f19"/>
                  <a:pt x="f20" y="f21"/>
                  <a:pt x="f17" y="f22"/>
                </a:cubicBezTo>
                <a:cubicBezTo>
                  <a:pt x="f23" y="f24"/>
                  <a:pt x="f25" y="f26"/>
                  <a:pt x="f11" y="f27"/>
                </a:cubicBezTo>
                <a:cubicBezTo>
                  <a:pt x="f28" y="f29"/>
                  <a:pt x="f30" y="f31"/>
                  <a:pt x="f32" y="f33"/>
                </a:cubicBezTo>
                <a:cubicBezTo>
                  <a:pt x="f34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3"/>
                  <a:pt x="f55" y="f51"/>
                </a:cubicBezTo>
                <a:cubicBezTo>
                  <a:pt x="f56" y="f57"/>
                  <a:pt x="f58" y="f59"/>
                  <a:pt x="f60" y="f61"/>
                </a:cubicBezTo>
                <a:cubicBezTo>
                  <a:pt x="f62" y="f63"/>
                  <a:pt x="f64" y="f65"/>
                  <a:pt x="f66" y="f67"/>
                </a:cubicBezTo>
                <a:cubicBezTo>
                  <a:pt x="f68" y="f69"/>
                  <a:pt x="f70" y="f71"/>
                  <a:pt x="f72" y="f73"/>
                </a:cubicBezTo>
                <a:cubicBezTo>
                  <a:pt x="f74" y="f75"/>
                  <a:pt x="f76" y="f77"/>
                  <a:pt x="f78" y="f79"/>
                </a:cubicBezTo>
                <a:cubicBezTo>
                  <a:pt x="f80" y="f81"/>
                  <a:pt x="f82" y="f83"/>
                  <a:pt x="f84" y="f85"/>
                </a:cubicBezTo>
                <a:cubicBezTo>
                  <a:pt x="f86" y="f87"/>
                  <a:pt x="f88" y="f89"/>
                  <a:pt x="f90" y="f91"/>
                </a:cubicBezTo>
                <a:cubicBezTo>
                  <a:pt x="f92" y="f93"/>
                  <a:pt x="f94" y="f95"/>
                  <a:pt x="f96" y="f97"/>
                </a:cubicBezTo>
                <a:lnTo>
                  <a:pt x="f98" y="f99"/>
                </a:lnTo>
                <a:cubicBezTo>
                  <a:pt x="f100" y="f101"/>
                  <a:pt x="f102" y="f103"/>
                  <a:pt x="f104" y="f105"/>
                </a:cubicBezTo>
                <a:cubicBezTo>
                  <a:pt x="f106" y="f107"/>
                  <a:pt x="f108" y="f109"/>
                  <a:pt x="f110" y="f111"/>
                </a:cubicBezTo>
                <a:cubicBezTo>
                  <a:pt x="f10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cubicBezTo>
                  <a:pt x="f129" y="f130"/>
                  <a:pt x="f131" y="f132"/>
                  <a:pt x="f133" y="f134"/>
                </a:cubicBezTo>
                <a:cubicBezTo>
                  <a:pt x="f135" y="f136"/>
                  <a:pt x="f137" y="f138"/>
                  <a:pt x="f139" y="f140"/>
                </a:cubicBezTo>
                <a:cubicBezTo>
                  <a:pt x="f141" y="f142"/>
                  <a:pt x="f141" y="f143"/>
                  <a:pt x="f139" y="f144"/>
                </a:cubicBezTo>
                <a:cubicBezTo>
                  <a:pt x="f145" y="f146"/>
                  <a:pt x="f147" y="f148"/>
                  <a:pt x="f149" y="f150"/>
                </a:cubicBezTo>
                <a:cubicBezTo>
                  <a:pt x="f151" y="f152"/>
                  <a:pt x="f153" y="f154"/>
                  <a:pt x="f155" y="f156"/>
                </a:cubicBezTo>
                <a:cubicBezTo>
                  <a:pt x="f157" y="f158"/>
                  <a:pt x="f159" y="f160"/>
                  <a:pt x="f161" y="f162"/>
                </a:cubicBezTo>
                <a:cubicBezTo>
                  <a:pt x="f163" y="f164"/>
                  <a:pt x="f165" y="f166"/>
                  <a:pt x="f167" y="f168"/>
                </a:cubicBezTo>
                <a:cubicBezTo>
                  <a:pt x="f169" y="f170"/>
                  <a:pt x="f171" y="f172"/>
                  <a:pt x="f173" y="f174"/>
                </a:cubicBezTo>
                <a:cubicBezTo>
                  <a:pt x="f175" y="f176"/>
                  <a:pt x="f177" y="f178"/>
                  <a:pt x="f179" y="f174"/>
                </a:cubicBezTo>
                <a:cubicBezTo>
                  <a:pt x="f180" y="f181"/>
                  <a:pt x="f182" y="f183"/>
                  <a:pt x="f184" y="f168"/>
                </a:cubicBezTo>
                <a:cubicBezTo>
                  <a:pt x="f185" y="f186"/>
                  <a:pt x="f187" y="f188"/>
                  <a:pt x="f179" y="f189"/>
                </a:cubicBezTo>
                <a:lnTo>
                  <a:pt x="f190" y="f191"/>
                </a:lnTo>
                <a:cubicBezTo>
                  <a:pt x="f192" y="f193"/>
                  <a:pt x="f194" y="f195"/>
                  <a:pt x="f196" y="f197"/>
                </a:cubicBezTo>
                <a:cubicBezTo>
                  <a:pt x="f198" y="f199"/>
                  <a:pt x="f200" y="f201"/>
                  <a:pt x="f202" y="f191"/>
                </a:cubicBezTo>
                <a:cubicBezTo>
                  <a:pt x="f203" y="f204"/>
                  <a:pt x="f205" y="f206"/>
                  <a:pt x="f202" y="f207"/>
                </a:cubicBezTo>
                <a:cubicBezTo>
                  <a:pt x="f208" y="f209"/>
                  <a:pt x="f210" y="f211"/>
                  <a:pt x="f196" y="f212"/>
                </a:cubicBezTo>
                <a:cubicBezTo>
                  <a:pt x="f213" y="f214"/>
                  <a:pt x="f215" y="f216"/>
                  <a:pt x="f217" y="f218"/>
                </a:cubicBezTo>
                <a:cubicBezTo>
                  <a:pt x="f219" y="f220"/>
                  <a:pt x="f221" y="f222"/>
                  <a:pt x="f223" y="f224"/>
                </a:cubicBezTo>
                <a:cubicBezTo>
                  <a:pt x="f225" y="f226"/>
                  <a:pt x="f227" y="f228"/>
                  <a:pt x="f229" y="f230"/>
                </a:cubicBezTo>
                <a:cubicBezTo>
                  <a:pt x="f231" y="f232"/>
                  <a:pt x="f233" y="f234"/>
                  <a:pt x="f235" y="f236"/>
                </a:cubicBezTo>
                <a:cubicBezTo>
                  <a:pt x="f237" y="f238"/>
                  <a:pt x="f239" y="f238"/>
                  <a:pt x="f240" y="f236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70"/>
                </a:cubicBezTo>
                <a:cubicBezTo>
                  <a:pt x="f271" y="f272"/>
                  <a:pt x="f273" y="f274"/>
                  <a:pt x="f275" y="f276"/>
                </a:cubicBezTo>
                <a:cubicBezTo>
                  <a:pt x="f277" y="f278"/>
                  <a:pt x="f279" y="f280"/>
                  <a:pt x="f281" y="f282"/>
                </a:cubicBezTo>
                <a:lnTo>
                  <a:pt x="f283" y="f272"/>
                </a:lnTo>
                <a:cubicBezTo>
                  <a:pt x="f284" y="f285"/>
                  <a:pt x="f286" y="f287"/>
                  <a:pt x="f288" y="f289"/>
                </a:cubicBezTo>
                <a:cubicBezTo>
                  <a:pt x="f290" y="f291"/>
                  <a:pt x="f292" y="f293"/>
                  <a:pt x="f294" y="f295"/>
                </a:cubicBezTo>
                <a:cubicBezTo>
                  <a:pt x="f296" y="f297"/>
                  <a:pt x="f298" y="f299"/>
                  <a:pt x="f300" y="f301"/>
                </a:cubicBezTo>
                <a:cubicBezTo>
                  <a:pt x="f302" y="f303"/>
                  <a:pt x="f304" y="f305"/>
                  <a:pt x="f306" y="f307"/>
                </a:cubicBezTo>
                <a:cubicBezTo>
                  <a:pt x="f308" y="f309"/>
                  <a:pt x="f310" y="f311"/>
                  <a:pt x="f312" y="f313"/>
                </a:cubicBezTo>
                <a:cubicBezTo>
                  <a:pt x="f314" y="f315"/>
                  <a:pt x="f316" y="f176"/>
                  <a:pt x="f317" y="f318"/>
                </a:cubicBezTo>
                <a:cubicBezTo>
                  <a:pt x="f319" y="f320"/>
                  <a:pt x="f321" y="f322"/>
                  <a:pt x="f323" y="f324"/>
                </a:cubicBezTo>
                <a:cubicBezTo>
                  <a:pt x="f325" y="f326"/>
                  <a:pt x="f325" y="f327"/>
                  <a:pt x="f323" y="f328"/>
                </a:cubicBezTo>
                <a:cubicBezTo>
                  <a:pt x="f329" y="f330"/>
                  <a:pt x="f331" y="f332"/>
                  <a:pt x="f333" y="f334"/>
                </a:cubicBezTo>
                <a:cubicBezTo>
                  <a:pt x="f335" y="f336"/>
                  <a:pt x="f337" y="f338"/>
                  <a:pt x="f339" y="f340"/>
                </a:cubicBezTo>
                <a:cubicBezTo>
                  <a:pt x="f341" y="f342"/>
                  <a:pt x="f343" y="f344"/>
                  <a:pt x="f345" y="f346"/>
                </a:cubicBezTo>
                <a:cubicBezTo>
                  <a:pt x="f347" y="f348"/>
                  <a:pt x="f349" y="f350"/>
                  <a:pt x="f351" y="f352"/>
                </a:cubicBezTo>
                <a:cubicBezTo>
                  <a:pt x="f353" y="f354"/>
                  <a:pt x="f355" y="f356"/>
                  <a:pt x="f357" y="f358"/>
                </a:cubicBezTo>
                <a:cubicBezTo>
                  <a:pt x="f359" y="f132"/>
                  <a:pt x="f360" y="f361"/>
                  <a:pt x="f362" y="f358"/>
                </a:cubicBezTo>
                <a:cubicBezTo>
                  <a:pt x="f363" y="f364"/>
                  <a:pt x="f365" y="f366"/>
                  <a:pt x="f367" y="f352"/>
                </a:cubicBezTo>
                <a:cubicBezTo>
                  <a:pt x="f368" y="f369"/>
                  <a:pt x="f370" y="f371"/>
                  <a:pt x="f362" y="f372"/>
                </a:cubicBezTo>
                <a:lnTo>
                  <a:pt x="f5" y="f6"/>
                </a:lnTo>
                <a:close/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  <a:prstDash val="solid"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6204" y="0"/>
            <a:ext cx="9072562" cy="1263651"/>
          </a:xfrm>
        </p:spPr>
        <p:txBody>
          <a:bodyPr/>
          <a:lstStyle/>
          <a:p>
            <a:pPr lvl="0"/>
            <a:r>
              <a:rPr lang="en-GB" dirty="0"/>
              <a:t>Methylation </a:t>
            </a:r>
            <a:r>
              <a:rPr lang="en-GB" b="1" dirty="0"/>
              <a:t>vs</a:t>
            </a:r>
            <a:r>
              <a:rPr lang="en-GB" dirty="0"/>
              <a:t> Expression Level</a:t>
            </a:r>
          </a:p>
        </p:txBody>
      </p:sp>
      <p:sp>
        <p:nvSpPr>
          <p:cNvPr id="4" name="Straight Connector 3"/>
          <p:cNvSpPr/>
          <p:nvPr/>
        </p:nvSpPr>
        <p:spPr>
          <a:xfrm>
            <a:off x="648000" y="4320000"/>
            <a:ext cx="9360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" y="1052636"/>
            <a:ext cx="10058400" cy="649821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7033846" y="4940637"/>
            <a:ext cx="2469378" cy="320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2000">
            <a:solidFill>
              <a:srgbClr val="FF420E"/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757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6204" y="0"/>
            <a:ext cx="9072562" cy="1263651"/>
          </a:xfrm>
        </p:spPr>
        <p:txBody>
          <a:bodyPr/>
          <a:lstStyle/>
          <a:p>
            <a:pPr lvl="0"/>
            <a:r>
              <a:rPr lang="en-GB" dirty="0"/>
              <a:t>Methylation </a:t>
            </a:r>
            <a:r>
              <a:rPr lang="en-GB" b="1" dirty="0"/>
              <a:t>vs</a:t>
            </a:r>
            <a:r>
              <a:rPr lang="en-GB" dirty="0"/>
              <a:t> Expression Level</a:t>
            </a:r>
          </a:p>
        </p:txBody>
      </p:sp>
      <p:sp>
        <p:nvSpPr>
          <p:cNvPr id="4" name="Straight Connector 3"/>
          <p:cNvSpPr/>
          <p:nvPr/>
        </p:nvSpPr>
        <p:spPr>
          <a:xfrm>
            <a:off x="648000" y="4320000"/>
            <a:ext cx="9360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651"/>
            <a:ext cx="10073638" cy="62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82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6204" y="0"/>
            <a:ext cx="9072562" cy="1263651"/>
          </a:xfrm>
        </p:spPr>
        <p:txBody>
          <a:bodyPr/>
          <a:lstStyle/>
          <a:p>
            <a:pPr lvl="0"/>
            <a:r>
              <a:rPr lang="en-GB" dirty="0"/>
              <a:t>Methylation </a:t>
            </a:r>
            <a:r>
              <a:rPr lang="en-GB" b="1" dirty="0"/>
              <a:t>vs</a:t>
            </a:r>
            <a:r>
              <a:rPr lang="en-GB" dirty="0"/>
              <a:t> Expression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650"/>
            <a:ext cx="10080625" cy="63003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97282" y="2039815"/>
            <a:ext cx="2560320" cy="464233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967245" y="931443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What about these Genes?</a:t>
            </a:r>
          </a:p>
        </p:txBody>
      </p:sp>
      <p:sp>
        <p:nvSpPr>
          <p:cNvPr id="8" name="Rectangle 7"/>
          <p:cNvSpPr/>
          <p:nvPr/>
        </p:nvSpPr>
        <p:spPr>
          <a:xfrm>
            <a:off x="7962313" y="2037469"/>
            <a:ext cx="1404431" cy="464233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7075093" y="855089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Or these ones??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67951" y="1263650"/>
            <a:ext cx="787791" cy="7738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129686" y="1252333"/>
            <a:ext cx="590603" cy="745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6204" y="0"/>
            <a:ext cx="9072562" cy="1263651"/>
          </a:xfrm>
        </p:spPr>
        <p:txBody>
          <a:bodyPr/>
          <a:lstStyle/>
          <a:p>
            <a:pPr lvl="0"/>
            <a:r>
              <a:rPr lang="en-GB" dirty="0"/>
              <a:t>Methylation </a:t>
            </a:r>
            <a:r>
              <a:rPr lang="en-GB" b="1" dirty="0"/>
              <a:t>vs</a:t>
            </a:r>
            <a:r>
              <a:rPr lang="en-GB" dirty="0"/>
              <a:t> Expression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260"/>
            <a:ext cx="10058400" cy="6379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42485" y="3390314"/>
            <a:ext cx="22367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538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6204" y="0"/>
            <a:ext cx="9072562" cy="1263651"/>
          </a:xfrm>
        </p:spPr>
        <p:txBody>
          <a:bodyPr/>
          <a:lstStyle/>
          <a:p>
            <a:pPr lvl="0"/>
            <a:r>
              <a:rPr lang="en-GB" dirty="0"/>
              <a:t>Methylation </a:t>
            </a:r>
            <a:r>
              <a:rPr lang="en-GB" b="1" dirty="0"/>
              <a:t>vs</a:t>
            </a:r>
            <a:r>
              <a:rPr lang="en-GB" dirty="0"/>
              <a:t> Expression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651"/>
            <a:ext cx="10061292" cy="629602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115864" y="2518116"/>
            <a:ext cx="0" cy="4375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427742" y="6077243"/>
            <a:ext cx="1645920" cy="14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24022" y="5894363"/>
            <a:ext cx="1589649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Transcription</a:t>
            </a:r>
          </a:p>
          <a:p>
            <a:r>
              <a:rPr lang="en-GB" dirty="0"/>
              <a:t>Start Site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038661" y="2346952"/>
            <a:ext cx="0" cy="45438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080864" y="3209218"/>
            <a:ext cx="1237960" cy="14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18824" y="3008141"/>
            <a:ext cx="158964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-34bp to TSS</a:t>
            </a:r>
          </a:p>
        </p:txBody>
      </p:sp>
    </p:spTree>
    <p:extLst>
      <p:ext uri="{BB962C8B-B14F-4D97-AF65-F5344CB8AC3E}">
        <p14:creationId xmlns:p14="http://schemas.microsoft.com/office/powerpoint/2010/main" val="3145363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0"/>
            <a:ext cx="9896760" cy="1262063"/>
          </a:xfrm>
        </p:spPr>
        <p:txBody>
          <a:bodyPr/>
          <a:lstStyle/>
          <a:p>
            <a:pPr lvl="0"/>
            <a:r>
              <a:rPr lang="en-GB" sz="3200" dirty="0"/>
              <a:t>Methylation </a:t>
            </a:r>
            <a:r>
              <a:rPr lang="en-GB" sz="3200" b="1" dirty="0"/>
              <a:t>vs</a:t>
            </a:r>
            <a:r>
              <a:rPr lang="en-GB" sz="3200" dirty="0"/>
              <a:t> Variant Incidence Rate.. A Mess!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1034999"/>
            <a:ext cx="10079640" cy="6546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/>
          <p:cNvSpPr/>
          <p:nvPr/>
        </p:nvSpPr>
        <p:spPr>
          <a:xfrm>
            <a:off x="6983999" y="6552000"/>
            <a:ext cx="3096000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2000">
            <a:solidFill>
              <a:srgbClr val="FF420E"/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2880" y="0"/>
            <a:ext cx="9070975" cy="1262063"/>
          </a:xfrm>
        </p:spPr>
        <p:txBody>
          <a:bodyPr/>
          <a:lstStyle/>
          <a:p>
            <a:pPr lvl="0"/>
            <a:r>
              <a:rPr lang="en-GB" dirty="0"/>
              <a:t>...Or is it??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1065600"/>
            <a:ext cx="10079640" cy="64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/>
          <p:cNvSpPr/>
          <p:nvPr/>
        </p:nvSpPr>
        <p:spPr>
          <a:xfrm>
            <a:off x="6983999" y="6552000"/>
            <a:ext cx="3096000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2000">
            <a:solidFill>
              <a:srgbClr val="FF420E"/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40677" y="0"/>
            <a:ext cx="9537895" cy="1262063"/>
          </a:xfrm>
        </p:spPr>
        <p:txBody>
          <a:bodyPr/>
          <a:lstStyle/>
          <a:p>
            <a:pPr lvl="0"/>
            <a:r>
              <a:rPr lang="en-GB" sz="3600" dirty="0"/>
              <a:t>Methylation </a:t>
            </a:r>
            <a:r>
              <a:rPr lang="en-GB" sz="3600" b="1" dirty="0"/>
              <a:t>vs</a:t>
            </a:r>
            <a:r>
              <a:rPr lang="en-GB" sz="3600" dirty="0"/>
              <a:t> Variant Incidence in 3'UTR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9000" y="1070999"/>
            <a:ext cx="10079640" cy="65116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/>
          <p:cNvSpPr/>
          <p:nvPr/>
        </p:nvSpPr>
        <p:spPr>
          <a:xfrm>
            <a:off x="3456000" y="4968000"/>
            <a:ext cx="1944000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2000">
            <a:solidFill>
              <a:srgbClr val="FF420E"/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46292" y="29029"/>
            <a:ext cx="9706708" cy="1262063"/>
          </a:xfrm>
        </p:spPr>
        <p:txBody>
          <a:bodyPr/>
          <a:lstStyle/>
          <a:p>
            <a:pPr lvl="0"/>
            <a:r>
              <a:rPr lang="en-GB" sz="3600" dirty="0"/>
              <a:t>Plug-In Quick Stats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26640" y="1041479"/>
            <a:ext cx="10079640" cy="65005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/>
          <p:cNvSpPr/>
          <p:nvPr/>
        </p:nvSpPr>
        <p:spPr>
          <a:xfrm>
            <a:off x="6443999" y="3420000"/>
            <a:ext cx="864000" cy="28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2000">
            <a:solidFill>
              <a:srgbClr val="FF420E"/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9150" y="0"/>
            <a:ext cx="9072563" cy="1262063"/>
          </a:xfrm>
        </p:spPr>
        <p:txBody>
          <a:bodyPr/>
          <a:lstStyle/>
          <a:p>
            <a:pPr lvl="0"/>
            <a:r>
              <a:rPr lang="en-GB" dirty="0"/>
              <a:t>MiRNA Putative Target Sites..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81685" y="1796294"/>
            <a:ext cx="9072563" cy="5125011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GB" dirty="0"/>
              <a:t>MiRNA Binding sites were generated</a:t>
            </a:r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  <a:p>
            <a:pPr lvl="0">
              <a:buSzPct val="45000"/>
              <a:buFont typeface="StarSymbol"/>
              <a:buChar char="●"/>
            </a:pPr>
            <a:r>
              <a:rPr lang="en-GB" dirty="0"/>
              <a:t>RENOO treats binding site indexes in same way as read alignments</a:t>
            </a:r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  <a:p>
            <a:pPr lvl="0">
              <a:buSzPct val="45000"/>
              <a:buFont typeface="StarSymbol"/>
              <a:buChar char="●"/>
            </a:pPr>
            <a:r>
              <a:rPr lang="en-GB" dirty="0"/>
              <a:t>The same statistical processes can be applied! </a:t>
            </a:r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  <a:p>
            <a:pPr lvl="0">
              <a:buSzPct val="45000"/>
              <a:buFont typeface="StarSymbol"/>
              <a:buChar char="●"/>
            </a:pPr>
            <a:r>
              <a:rPr lang="en-GB" dirty="0"/>
              <a:t>Looking at an overview…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5083" y="21322"/>
            <a:ext cx="9072563" cy="1262063"/>
          </a:xfrm>
        </p:spPr>
        <p:txBody>
          <a:bodyPr/>
          <a:lstStyle/>
          <a:p>
            <a:pPr lvl="0"/>
            <a:r>
              <a:rPr lang="en-GB" dirty="0"/>
              <a:t>Presenting...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32000" y="1447919"/>
            <a:ext cx="9071640" cy="58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traight Connector 3"/>
          <p:cNvSpPr/>
          <p:nvPr/>
        </p:nvSpPr>
        <p:spPr>
          <a:xfrm>
            <a:off x="1007999" y="1563480"/>
            <a:ext cx="122400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96000" y="3096000"/>
            <a:ext cx="3600000" cy="2520000"/>
          </a:xfrm>
          <a:prstGeom prst="rect">
            <a:avLst/>
          </a:prstGeom>
        </p:spPr>
        <p:txBody>
          <a:bodyPr vert="horz" wrap="square" lIns="90000" tIns="46800" rIns="90000" bIns="46800" fromWordArt="1" anchor="ctr" anchorCtr="1" compatLnSpc="0">
            <a:prstTxWarp prst="textPlain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baseline="0" dirty="0">
                <a:ln w="9360">
                  <a:solidFill>
                    <a:srgbClr val="000000"/>
                  </a:solidFill>
                  <a:prstDash val="solid"/>
                  <a:miter/>
                </a:ln>
                <a:solidFill>
                  <a:srgbClr val="00B8FF"/>
                </a:solidFill>
                <a:latin typeface="Thorndale" pitchFamily="18"/>
                <a:ea typeface="MS Gothic" pitchFamily="2"/>
                <a:cs typeface="Tahoma" pitchFamily="2"/>
              </a:rPr>
              <a:t>R.E.N.O.O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baseline="0" dirty="0">
                <a:ln w="9360">
                  <a:solidFill>
                    <a:srgbClr val="000000"/>
                  </a:solidFill>
                  <a:prstDash val="solid"/>
                  <a:miter/>
                </a:ln>
                <a:solidFill>
                  <a:srgbClr val="00B8FF"/>
                </a:solidFill>
                <a:latin typeface="Thorndale" pitchFamily="18"/>
                <a:ea typeface="MS Gothic" pitchFamily="2"/>
                <a:cs typeface="Tahoma" pitchFamily="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72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9150" y="21005"/>
            <a:ext cx="9070975" cy="1262063"/>
          </a:xfrm>
        </p:spPr>
        <p:txBody>
          <a:bodyPr/>
          <a:lstStyle/>
          <a:p>
            <a:pPr lvl="0"/>
            <a:r>
              <a:rPr lang="en-GB" sz="3600" dirty="0"/>
              <a:t>miRNA Putative Target Sites vs Genes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8000" y="1269000"/>
            <a:ext cx="10079640" cy="6296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51657" y="1897"/>
            <a:ext cx="9777046" cy="1262063"/>
          </a:xfrm>
        </p:spPr>
        <p:txBody>
          <a:bodyPr/>
          <a:lstStyle/>
          <a:p>
            <a:pPr lvl="0"/>
            <a:r>
              <a:rPr lang="en-GB" sz="3600" dirty="0"/>
              <a:t>miRNA Putative Binding Sites vs Promoters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60" y="1263960"/>
            <a:ext cx="10079640" cy="62960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7118253" y="1702191"/>
            <a:ext cx="0" cy="51909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7118256" y="5668497"/>
            <a:ext cx="686046" cy="4087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04302" y="5022166"/>
            <a:ext cx="1589649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Transcription</a:t>
            </a:r>
          </a:p>
          <a:p>
            <a:r>
              <a:rPr lang="en-GB" dirty="0"/>
              <a:t>Start Site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7287" y="24479"/>
            <a:ext cx="9070975" cy="1262062"/>
          </a:xfrm>
        </p:spPr>
        <p:txBody>
          <a:bodyPr/>
          <a:lstStyle/>
          <a:p>
            <a:pPr lvl="0"/>
            <a:r>
              <a:rPr lang="en-GB" dirty="0"/>
              <a:t>Dynamic </a:t>
            </a:r>
            <a:r>
              <a:rPr lang="en-GB" dirty="0" err="1"/>
              <a:t>Fasta</a:t>
            </a:r>
            <a:r>
              <a:rPr lang="en-GB" dirty="0"/>
              <a:t>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60" y="1392480"/>
            <a:ext cx="10079640" cy="61675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/>
          <p:cNvSpPr/>
          <p:nvPr/>
        </p:nvSpPr>
        <p:spPr>
          <a:xfrm>
            <a:off x="6983999" y="5976000"/>
            <a:ext cx="3096000" cy="64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2000">
            <a:solidFill>
              <a:srgbClr val="FF420E"/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311999" y="6192000"/>
            <a:ext cx="1655999" cy="136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2000">
            <a:solidFill>
              <a:srgbClr val="FF420E"/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248000" y="5903999"/>
            <a:ext cx="792000" cy="28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2000">
            <a:solidFill>
              <a:srgbClr val="FF420E"/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67287" y="24479"/>
            <a:ext cx="9070975" cy="1262062"/>
          </a:xfrm>
        </p:spPr>
        <p:txBody>
          <a:bodyPr/>
          <a:lstStyle/>
          <a:p>
            <a:pPr lvl="0"/>
            <a:r>
              <a:rPr lang="en-GB" dirty="0"/>
              <a:t>Annotation Size Selection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60" y="1392480"/>
            <a:ext cx="10079640" cy="616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029"/>
            <a:ext cx="10058400" cy="5422467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052689" y="2613821"/>
            <a:ext cx="7005711" cy="3122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2000">
            <a:solidFill>
              <a:srgbClr val="FF420E"/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4494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6418" y="323557"/>
            <a:ext cx="7568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Acknowledgements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1687" y="1631852"/>
            <a:ext cx="621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Prof.</a:t>
            </a:r>
            <a:r>
              <a:rPr lang="en-GB" b="1" dirty="0"/>
              <a:t> Pete </a:t>
            </a:r>
            <a:r>
              <a:rPr lang="en-GB" b="1" dirty="0" err="1"/>
              <a:t>Kille</a:t>
            </a:r>
            <a:endParaRPr lang="en-GB" b="1" dirty="0"/>
          </a:p>
          <a:p>
            <a:endParaRPr lang="en-GB" b="1" dirty="0"/>
          </a:p>
          <a:p>
            <a:r>
              <a:rPr lang="en-GB" dirty="0"/>
              <a:t>For being a good supervisor!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Dr Luis Cunha</a:t>
            </a:r>
          </a:p>
          <a:p>
            <a:endParaRPr lang="en-GB" dirty="0"/>
          </a:p>
          <a:p>
            <a:r>
              <a:rPr lang="en-GB" dirty="0"/>
              <a:t>For gathering the samples and data used in this demonstration (and designing those experiments).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 err="1"/>
              <a:t>MonoDevelop</a:t>
            </a:r>
            <a:r>
              <a:rPr lang="en-GB" b="1" dirty="0"/>
              <a:t> IDE</a:t>
            </a:r>
          </a:p>
          <a:p>
            <a:endParaRPr lang="en-GB" dirty="0"/>
          </a:p>
          <a:p>
            <a:r>
              <a:rPr lang="en-GB" dirty="0"/>
              <a:t>For enabling easy cross-platform development!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60" y="6076121"/>
            <a:ext cx="2309665" cy="54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110874" y="6617621"/>
            <a:ext cx="969751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nerc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60" y="6617621"/>
            <a:ext cx="1339914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607" y="2676769"/>
            <a:ext cx="2305050" cy="229552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41702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8" y="3148674"/>
            <a:ext cx="9071467" cy="12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8692" y="47955"/>
            <a:ext cx="9070975" cy="1262062"/>
          </a:xfrm>
        </p:spPr>
        <p:txBody>
          <a:bodyPr/>
          <a:lstStyle/>
          <a:p>
            <a:pPr lvl="0"/>
            <a:r>
              <a:rPr lang="en-GB" dirty="0"/>
              <a:t>Core Idea</a:t>
            </a:r>
          </a:p>
        </p:txBody>
      </p:sp>
      <p:sp>
        <p:nvSpPr>
          <p:cNvPr id="3" name="Freeform 2"/>
          <p:cNvSpPr/>
          <p:nvPr/>
        </p:nvSpPr>
        <p:spPr>
          <a:xfrm>
            <a:off x="288780" y="1433025"/>
            <a:ext cx="7971120" cy="336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33FF99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Genome</a:t>
            </a:r>
          </a:p>
        </p:txBody>
      </p:sp>
      <p:sp>
        <p:nvSpPr>
          <p:cNvPr id="4" name="Freeform 3"/>
          <p:cNvSpPr/>
          <p:nvPr/>
        </p:nvSpPr>
        <p:spPr>
          <a:xfrm>
            <a:off x="1041292" y="3017604"/>
            <a:ext cx="1834560" cy="67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766162" y="2840447"/>
            <a:ext cx="1834200" cy="66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407923" y="3241555"/>
            <a:ext cx="1834560" cy="67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067457" y="2873708"/>
            <a:ext cx="1834560" cy="67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002212" y="2882964"/>
            <a:ext cx="1834560" cy="67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246333" y="3041882"/>
            <a:ext cx="1834919" cy="67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712923" y="3236416"/>
            <a:ext cx="1834919" cy="67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18692" y="3223275"/>
            <a:ext cx="1834560" cy="66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048019" y="4475520"/>
            <a:ext cx="63360" cy="202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99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945940" y="4475520"/>
            <a:ext cx="63360" cy="202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99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96980" y="4475520"/>
            <a:ext cx="63360" cy="202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99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792460" y="4475520"/>
            <a:ext cx="63720" cy="202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99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9012" y="4368843"/>
            <a:ext cx="1816757" cy="37390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b="0" i="0" u="none" strike="noStrike" kern="1200" cap="none" dirty="0">
                <a:ln>
                  <a:noFill/>
                </a:ln>
                <a:latin typeface="+mj-lt"/>
                <a:ea typeface="Droid Sans Fallback" pitchFamily="2"/>
                <a:cs typeface="FreeSans" pitchFamily="2"/>
              </a:rPr>
              <a:t>Polymorphisms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67651" y="3594803"/>
            <a:ext cx="2971261" cy="37268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Short Read alignments</a:t>
            </a:r>
          </a:p>
        </p:txBody>
      </p:sp>
      <p:sp>
        <p:nvSpPr>
          <p:cNvPr id="19" name="Freeform 18"/>
          <p:cNvSpPr/>
          <p:nvPr/>
        </p:nvSpPr>
        <p:spPr>
          <a:xfrm>
            <a:off x="3199020" y="5552640"/>
            <a:ext cx="2530800" cy="1683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A   8.2    2    9</a:t>
            </a:r>
            <a:r>
              <a:rPr lang="en-GB" sz="1400" dirty="0"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    </a:t>
            </a: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4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B</a:t>
            </a:r>
            <a:r>
              <a:rPr lang="en-GB" sz="1400" dirty="0"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    </a:t>
            </a: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4    3    8    21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C    7    4    86    9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D    4    8   6.1   7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…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dirty="0"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…</a:t>
            </a:r>
            <a:endParaRPr lang="en-GB" sz="1400" b="0" i="0" u="none" strike="noStrike" kern="1200" cap="none" dirty="0">
              <a:ln>
                <a:noFill/>
              </a:ln>
              <a:latin typeface="Courier New" panose="02070309020205020404" pitchFamily="49" charset="0"/>
              <a:ea typeface="Droid Sans Fallback" pitchFamily="2"/>
              <a:cs typeface="Courier New" panose="020703090202050204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7405" y="5149080"/>
            <a:ext cx="7047996" cy="38576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0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Gene Expression OR any arbitrary Annotation-Bound Quantitation</a:t>
            </a:r>
          </a:p>
        </p:txBody>
      </p:sp>
      <p:sp>
        <p:nvSpPr>
          <p:cNvPr id="22" name="Freeform 21"/>
          <p:cNvSpPr/>
          <p:nvPr/>
        </p:nvSpPr>
        <p:spPr>
          <a:xfrm>
            <a:off x="8367721" y="1433025"/>
            <a:ext cx="447120" cy="5800627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72000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01772" y="3400508"/>
            <a:ext cx="1278597" cy="185213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600" b="0" i="0" u="none" strike="noStrike" kern="1200" cap="none" dirty="0">
                <a:ln>
                  <a:noFill/>
                </a:ln>
                <a:latin typeface="+mj-lt"/>
                <a:ea typeface="Droid Sans Fallback" pitchFamily="2"/>
                <a:cs typeface="FreeSans" pitchFamily="2"/>
              </a:rPr>
              <a:t>Coerced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600" b="0" i="0" u="none" strike="noStrike" kern="1200" cap="none" dirty="0">
              <a:ln>
                <a:noFill/>
              </a:ln>
              <a:latin typeface="+mj-lt"/>
              <a:ea typeface="Droid Sans Fallback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600" b="0" i="0" u="none" strike="noStrike" kern="1200" cap="none" dirty="0">
                <a:ln>
                  <a:noFill/>
                </a:ln>
                <a:latin typeface="+mj-lt"/>
                <a:ea typeface="Droid Sans Fallback" pitchFamily="2"/>
                <a:cs typeface="FreeSans" pitchFamily="2"/>
              </a:rPr>
              <a:t>Into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600" b="0" i="0" u="none" strike="noStrike" kern="1200" cap="none" dirty="0">
              <a:ln>
                <a:noFill/>
              </a:ln>
              <a:latin typeface="+mj-lt"/>
              <a:ea typeface="Droid Sans Fallback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600" b="0" i="0" u="none" strike="noStrike" kern="1200" cap="none" dirty="0">
                <a:ln>
                  <a:noFill/>
                </a:ln>
                <a:latin typeface="+mj-lt"/>
                <a:ea typeface="Droid Sans Fallback" pitchFamily="2"/>
                <a:cs typeface="FreeSans" pitchFamily="2"/>
              </a:rPr>
              <a:t>Singular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600" b="0" i="0" u="none" strike="noStrike" kern="1200" cap="none" dirty="0">
              <a:ln>
                <a:noFill/>
              </a:ln>
              <a:latin typeface="+mj-lt"/>
              <a:ea typeface="Droid Sans Fallback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600" b="0" i="0" u="none" strike="noStrike" kern="1200" cap="none" dirty="0">
                <a:ln>
                  <a:noFill/>
                </a:ln>
                <a:latin typeface="+mj-lt"/>
                <a:ea typeface="Droid Sans Fallback" pitchFamily="2"/>
                <a:cs typeface="FreeSans" pitchFamily="2"/>
              </a:rPr>
              <a:t>Framework</a:t>
            </a:r>
          </a:p>
        </p:txBody>
      </p:sp>
      <p:sp>
        <p:nvSpPr>
          <p:cNvPr id="26" name="Freeform 25"/>
          <p:cNvSpPr/>
          <p:nvPr/>
        </p:nvSpPr>
        <p:spPr>
          <a:xfrm>
            <a:off x="495678" y="5564360"/>
            <a:ext cx="2530800" cy="1683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A   8.2    2    9</a:t>
            </a:r>
            <a:r>
              <a:rPr lang="en-GB" sz="1400" dirty="0"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    </a:t>
            </a: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4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B</a:t>
            </a:r>
            <a:r>
              <a:rPr lang="en-GB" sz="1400" dirty="0"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    </a:t>
            </a: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4    3    8    21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C    7    4    86    9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D    4    8   6.1   7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…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dirty="0"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…</a:t>
            </a:r>
            <a:endParaRPr lang="en-GB" sz="1400" b="0" i="0" u="none" strike="noStrike" kern="1200" cap="none" dirty="0">
              <a:ln>
                <a:noFill/>
              </a:ln>
              <a:latin typeface="Courier New" panose="02070309020205020404" pitchFamily="49" charset="0"/>
              <a:ea typeface="Droid Sans Fallback" pitchFamily="2"/>
              <a:cs typeface="Courier New" panose="02070309020205020404" pitchFamily="49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869541" y="5550292"/>
            <a:ext cx="2530800" cy="1683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A   8.2    2    9</a:t>
            </a:r>
            <a:r>
              <a:rPr lang="en-GB" sz="1400" dirty="0"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    </a:t>
            </a: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4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B</a:t>
            </a:r>
            <a:r>
              <a:rPr lang="en-GB" sz="1400" dirty="0"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    </a:t>
            </a: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4    3    8    21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C    7    4    86    9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D    4    8   6.1   7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b="0" i="0" u="none" strike="noStrike" kern="1200" cap="none" dirty="0">
                <a:ln>
                  <a:noFill/>
                </a:ln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…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400" dirty="0">
                <a:latin typeface="Courier New" panose="02070309020205020404" pitchFamily="49" charset="0"/>
                <a:ea typeface="Droid Sans Fallback" pitchFamily="2"/>
                <a:cs typeface="Courier New" panose="02070309020205020404" pitchFamily="49" charset="0"/>
              </a:rPr>
              <a:t>…</a:t>
            </a:r>
            <a:endParaRPr lang="en-GB" sz="1400" b="0" i="0" u="none" strike="noStrike" kern="1200" cap="none" dirty="0">
              <a:ln>
                <a:noFill/>
              </a:ln>
              <a:latin typeface="Courier New" panose="02070309020205020404" pitchFamily="49" charset="0"/>
              <a:ea typeface="Droid Sans Fallback" pitchFamily="2"/>
              <a:cs typeface="Courier New" panose="02070309020205020404" pitchFamily="49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88780" y="2096088"/>
            <a:ext cx="1033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4568" y="1967134"/>
            <a:ext cx="30741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480186" y="2096088"/>
            <a:ext cx="1033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86349" y="2096088"/>
            <a:ext cx="4229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41109" y="1955963"/>
            <a:ext cx="14352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6543" y="2206285"/>
            <a:ext cx="4229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28429" y="2029808"/>
            <a:ext cx="316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Set of qualitative annotations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766162" y="4670178"/>
            <a:ext cx="707155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7727" y="34221"/>
            <a:ext cx="9070975" cy="1262062"/>
          </a:xfrm>
        </p:spPr>
        <p:txBody>
          <a:bodyPr/>
          <a:lstStyle/>
          <a:p>
            <a:pPr lvl="0"/>
            <a:r>
              <a:rPr lang="en-GB" dirty="0"/>
              <a:t>Core Idea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077211" y="1323213"/>
            <a:ext cx="4441190" cy="1007667"/>
            <a:chOff x="3077211" y="1323213"/>
            <a:chExt cx="4441190" cy="1007667"/>
          </a:xfrm>
        </p:grpSpPr>
        <p:sp>
          <p:nvSpPr>
            <p:cNvPr id="3" name="Freeform 2"/>
            <p:cNvSpPr/>
            <p:nvPr/>
          </p:nvSpPr>
          <p:spPr>
            <a:xfrm>
              <a:off x="3077211" y="1980334"/>
              <a:ext cx="4441190" cy="350546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3FF99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GB" sz="1800" b="0" i="0" u="none" strike="noStrike" kern="1200" cap="none" dirty="0">
                  <a:ln>
                    <a:noFill/>
                  </a:ln>
                  <a:ea typeface="Droid Sans Fallback" pitchFamily="2"/>
                  <a:cs typeface="FreeSans" pitchFamily="2"/>
                </a:rPr>
                <a:t>Genome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51251" y="1323213"/>
              <a:ext cx="787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In…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58213" y="2780327"/>
            <a:ext cx="4724362" cy="1039385"/>
            <a:chOff x="3558213" y="2780327"/>
            <a:chExt cx="4724362" cy="103938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560561" y="3460653"/>
              <a:ext cx="14352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115101" y="3450380"/>
              <a:ext cx="3167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Annotation type X 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558213" y="3542713"/>
              <a:ext cx="14352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558213" y="3613053"/>
              <a:ext cx="14352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558215" y="3683393"/>
              <a:ext cx="14352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841752" y="2780327"/>
              <a:ext cx="1406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For: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469314" y="4269159"/>
            <a:ext cx="6373299" cy="1484194"/>
            <a:chOff x="2469314" y="4269159"/>
            <a:chExt cx="6373299" cy="1484194"/>
          </a:xfrm>
        </p:grpSpPr>
        <p:sp>
          <p:nvSpPr>
            <p:cNvPr id="38" name="TextBox 37"/>
            <p:cNvSpPr txBox="1"/>
            <p:nvPr/>
          </p:nvSpPr>
          <p:spPr>
            <a:xfrm>
              <a:off x="5871352" y="5380666"/>
              <a:ext cx="2971261" cy="3726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GB" dirty="0">
                  <a:ea typeface="Droid Sans Fallback" pitchFamily="2"/>
                  <a:cs typeface="FreeSans" pitchFamily="2"/>
                </a:rPr>
                <a:t>Information Track B</a:t>
              </a:r>
              <a:endParaRPr lang="en-GB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469314" y="4269159"/>
              <a:ext cx="5263927" cy="1402134"/>
              <a:chOff x="2469314" y="4269159"/>
              <a:chExt cx="5263927" cy="1402134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2469314" y="5047460"/>
                <a:ext cx="2536849" cy="155261"/>
                <a:chOff x="1004786" y="2967020"/>
                <a:chExt cx="7654401" cy="468467"/>
              </a:xfrm>
            </p:grpSpPr>
            <p:sp>
              <p:nvSpPr>
                <p:cNvPr id="4" name="Freeform 3"/>
                <p:cNvSpPr/>
                <p:nvPr/>
              </p:nvSpPr>
              <p:spPr>
                <a:xfrm>
                  <a:off x="2152637" y="3144216"/>
                  <a:ext cx="1834560" cy="6732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5" name="Freeform 4"/>
                <p:cNvSpPr/>
                <p:nvPr/>
              </p:nvSpPr>
              <p:spPr>
                <a:xfrm>
                  <a:off x="1004786" y="2967020"/>
                  <a:ext cx="1834200" cy="6696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6" name="Freeform 5"/>
                <p:cNvSpPr/>
                <p:nvPr/>
              </p:nvSpPr>
              <p:spPr>
                <a:xfrm>
                  <a:off x="3519268" y="3368167"/>
                  <a:ext cx="1834560" cy="6732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7" name="Freeform 6"/>
                <p:cNvSpPr/>
                <p:nvPr/>
              </p:nvSpPr>
              <p:spPr>
                <a:xfrm>
                  <a:off x="4940847" y="3000320"/>
                  <a:ext cx="1834560" cy="6732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>
                  <a:off x="2949924" y="2981601"/>
                  <a:ext cx="1834560" cy="6732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9" name="Freeform 8"/>
                <p:cNvSpPr/>
                <p:nvPr/>
              </p:nvSpPr>
              <p:spPr>
                <a:xfrm>
                  <a:off x="5357678" y="3168494"/>
                  <a:ext cx="1834919" cy="6768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>
                  <a:off x="6824268" y="3363028"/>
                  <a:ext cx="1834919" cy="6768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>
                  <a:off x="1330037" y="3349887"/>
                  <a:ext cx="1834560" cy="6696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>
                  <a:solidFill>
                    <a:srgbClr val="3465A4"/>
                  </a:solidFill>
                  <a:prstDash val="solid"/>
                </a:ln>
              </p:spPr>
              <p:txBody>
                <a:bodyPr vert="horz"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2469314" y="5298606"/>
                <a:ext cx="2971261" cy="372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GB" dirty="0">
                    <a:ea typeface="Droid Sans Fallback" pitchFamily="2"/>
                    <a:cs typeface="FreeSans" pitchFamily="2"/>
                  </a:rPr>
                  <a:t>Information Track A</a:t>
                </a:r>
                <a:endParaRPr lang="en-GB" b="0" i="0" u="none" strike="noStrike" kern="1200" cap="none" dirty="0">
                  <a:ln>
                    <a:noFill/>
                  </a:ln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6473756" y="4682187"/>
                <a:ext cx="1259485" cy="730546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GB" sz="1050" b="0" i="0" u="none" strike="noStrike" kern="1200" cap="none" dirty="0">
                    <a:ln>
                      <a:noFill/>
                    </a:ln>
                    <a:ea typeface="Droid Sans Fallback" pitchFamily="2"/>
                    <a:cs typeface="Courier New" panose="02070309020205020404" pitchFamily="49" charset="0"/>
                  </a:rPr>
                  <a:t>A   8.2    2    9</a:t>
                </a:r>
                <a:r>
                  <a:rPr lang="en-GB" sz="1050" dirty="0">
                    <a:ea typeface="Droid Sans Fallback" pitchFamily="2"/>
                    <a:cs typeface="Courier New" panose="02070309020205020404" pitchFamily="49" charset="0"/>
                  </a:rPr>
                  <a:t>    </a:t>
                </a:r>
                <a:r>
                  <a:rPr lang="en-GB" sz="1050" b="0" i="0" u="none" strike="noStrike" kern="1200" cap="none" dirty="0">
                    <a:ln>
                      <a:noFill/>
                    </a:ln>
                    <a:ea typeface="Droid Sans Fallback" pitchFamily="2"/>
                    <a:cs typeface="Courier New" panose="02070309020205020404" pitchFamily="49" charset="0"/>
                  </a:rPr>
                  <a:t>4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GB" sz="1050" b="0" i="0" u="none" strike="noStrike" kern="1200" cap="none" dirty="0">
                    <a:ln>
                      <a:noFill/>
                    </a:ln>
                    <a:ea typeface="Droid Sans Fallback" pitchFamily="2"/>
                    <a:cs typeface="Courier New" panose="02070309020205020404" pitchFamily="49" charset="0"/>
                  </a:rPr>
                  <a:t>B</a:t>
                </a:r>
                <a:r>
                  <a:rPr lang="en-GB" sz="1050" dirty="0">
                    <a:ea typeface="Droid Sans Fallback" pitchFamily="2"/>
                    <a:cs typeface="Courier New" panose="02070309020205020404" pitchFamily="49" charset="0"/>
                  </a:rPr>
                  <a:t>    </a:t>
                </a:r>
                <a:r>
                  <a:rPr lang="en-GB" sz="1050" b="0" i="0" u="none" strike="noStrike" kern="1200" cap="none" dirty="0">
                    <a:ln>
                      <a:noFill/>
                    </a:ln>
                    <a:ea typeface="Droid Sans Fallback" pitchFamily="2"/>
                    <a:cs typeface="Courier New" panose="02070309020205020404" pitchFamily="49" charset="0"/>
                  </a:rPr>
                  <a:t>4    3    8    21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GB" sz="1050" b="0" i="0" u="none" strike="noStrike" kern="1200" cap="none" dirty="0">
                    <a:ln>
                      <a:noFill/>
                    </a:ln>
                    <a:ea typeface="Droid Sans Fallback" pitchFamily="2"/>
                    <a:cs typeface="Courier New" panose="02070309020205020404" pitchFamily="49" charset="0"/>
                  </a:rPr>
                  <a:t>C    7    4    86    9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GB" sz="1050" b="0" i="0" u="none" strike="noStrike" kern="1200" cap="none" dirty="0">
                    <a:ln>
                      <a:noFill/>
                    </a:ln>
                    <a:ea typeface="Droid Sans Fallback" pitchFamily="2"/>
                    <a:cs typeface="Courier New" panose="02070309020205020404" pitchFamily="49" charset="0"/>
                  </a:rPr>
                  <a:t>D    4    8   6.1   7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GB" sz="1050" b="0" i="0" u="none" strike="noStrike" kern="1200" cap="none" dirty="0">
                  <a:ln>
                    <a:noFill/>
                  </a:ln>
                  <a:ea typeface="Droid Sans Fallback" pitchFamily="2"/>
                  <a:cs typeface="Courier New" panose="02070309020205020404" pitchFamily="49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11271" y="4269159"/>
                <a:ext cx="1406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Select:</a:t>
                </a: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2375205" y="6112907"/>
            <a:ext cx="6280520" cy="1440554"/>
            <a:chOff x="2375205" y="6112907"/>
            <a:chExt cx="6280520" cy="1440554"/>
          </a:xfrm>
        </p:grpSpPr>
        <p:sp>
          <p:nvSpPr>
            <p:cNvPr id="40" name="TextBox 39"/>
            <p:cNvSpPr txBox="1"/>
            <p:nvPr/>
          </p:nvSpPr>
          <p:spPr>
            <a:xfrm>
              <a:off x="2375205" y="6514291"/>
              <a:ext cx="4346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Discover Structure of Co-occurrence!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6721267" y="6112907"/>
              <a:ext cx="1934458" cy="1440554"/>
            </a:xfrm>
            <a:prstGeom prst="rect">
              <a:avLst/>
            </a:prstGeom>
            <a:noFill/>
            <a:ln w="15875">
              <a:solidFill>
                <a:schemeClr val="tx1">
                  <a:alpha val="91000"/>
                </a:schemeClr>
              </a:solidFill>
            </a:ln>
          </p:spPr>
        </p:pic>
      </p:grpSp>
      <p:cxnSp>
        <p:nvCxnSpPr>
          <p:cNvPr id="43" name="Straight Arrow Connector 42"/>
          <p:cNvCxnSpPr/>
          <p:nvPr/>
        </p:nvCxnSpPr>
        <p:spPr>
          <a:xfrm>
            <a:off x="2046514" y="1538514"/>
            <a:ext cx="0" cy="5181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2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0669" y="47257"/>
            <a:ext cx="9070975" cy="1262063"/>
          </a:xfrm>
        </p:spPr>
        <p:txBody>
          <a:bodyPr/>
          <a:lstStyle/>
          <a:p>
            <a:pPr lvl="0"/>
            <a:r>
              <a:rPr lang="en-GB" dirty="0"/>
              <a:t>Exploring a Dataset</a:t>
            </a:r>
          </a:p>
        </p:txBody>
      </p:sp>
      <p:pic>
        <p:nvPicPr>
          <p:cNvPr id="3" name="Shape 524"/>
          <p:cNvPicPr>
            <a:picLocks noChangeAspect="1"/>
          </p:cNvPicPr>
          <p:nvPr/>
        </p:nvPicPr>
        <p:blipFill>
          <a:blip r:embed="rId3">
            <a:alphaModFix/>
          </a:blip>
          <a:srcRect l="5554"/>
          <a:stretch>
            <a:fillRect/>
          </a:stretch>
        </p:blipFill>
        <p:spPr>
          <a:xfrm>
            <a:off x="1341360" y="1345320"/>
            <a:ext cx="7298640" cy="304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528"/>
          <p:cNvSpPr/>
          <p:nvPr/>
        </p:nvSpPr>
        <p:spPr>
          <a:xfrm flipH="1">
            <a:off x="2880000" y="3412440"/>
            <a:ext cx="1584000" cy="1123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1"/>
                </a:lnTo>
              </a:path>
            </a:pathLst>
          </a:custGeom>
          <a:noFill/>
          <a:ln w="57240">
            <a:solidFill>
              <a:srgbClr val="AECF00"/>
            </a:solidFill>
            <a:prstDash val="solid"/>
            <a:round/>
            <a:tailEnd type="arrow"/>
          </a:ln>
        </p:spPr>
        <p:txBody>
          <a:bodyPr vert="horz" wrap="square" lIns="90000" tIns="4500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hape 528"/>
          <p:cNvSpPr/>
          <p:nvPr/>
        </p:nvSpPr>
        <p:spPr>
          <a:xfrm>
            <a:off x="6480000" y="3311999"/>
            <a:ext cx="360000" cy="1267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1"/>
                </a:lnTo>
              </a:path>
            </a:pathLst>
          </a:custGeom>
          <a:noFill/>
          <a:ln w="57240">
            <a:solidFill>
              <a:srgbClr val="C5000B"/>
            </a:solidFill>
            <a:prstDash val="solid"/>
            <a:round/>
            <a:tailEnd type="arrow"/>
          </a:ln>
        </p:spPr>
        <p:txBody>
          <a:bodyPr vert="horz" wrap="square" lIns="90000" tIns="45000" rIns="90000" bIns="4500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2000" y="4608000"/>
            <a:ext cx="2321061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Inactive-Volcanic Site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8000" y="4608000"/>
            <a:ext cx="2130818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Active Volcanic Site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000" y="5357077"/>
            <a:ext cx="4896000" cy="1722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 b="1"/>
            </a:pPr>
            <a:r>
              <a:rPr lang="en-GB" sz="26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Reciprocal Transplantation of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 b="1"/>
            </a:pPr>
            <a:endParaRPr lang="en-GB" sz="2600" b="1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600" b="1"/>
            </a:pPr>
            <a:r>
              <a:rPr lang="en-GB" sz="2600" b="1" i="1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Amynthas</a:t>
            </a:r>
            <a:r>
              <a:rPr lang="en-GB" sz="2600" b="1" i="1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</a:t>
            </a:r>
            <a:r>
              <a:rPr lang="en-GB" sz="2600" b="1" i="1" u="none" strike="noStrike" kern="1200" cap="none" dirty="0" err="1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gracilis</a:t>
            </a:r>
            <a:endParaRPr lang="en-GB" sz="2600" b="1" i="1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Freeform 8"/>
          <p:cNvSpPr/>
          <p:nvPr/>
        </p:nvSpPr>
        <p:spPr>
          <a:xfrm rot="21151270">
            <a:off x="6301079" y="6026556"/>
            <a:ext cx="2174666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579D1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+mj-lt"/>
                <a:ea typeface="Droid Sans Fallback" pitchFamily="2"/>
                <a:cs typeface="FreeSans" pitchFamily="2"/>
              </a:rPr>
              <a:t>Genome Assembly</a:t>
            </a:r>
          </a:p>
        </p:txBody>
      </p:sp>
      <p:sp>
        <p:nvSpPr>
          <p:cNvPr id="10" name="Freeform 9"/>
          <p:cNvSpPr/>
          <p:nvPr/>
        </p:nvSpPr>
        <p:spPr>
          <a:xfrm rot="920400">
            <a:off x="7857688" y="5447241"/>
            <a:ext cx="1959477" cy="650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D481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+mj-lt"/>
                <a:ea typeface="Droid Sans Fallback" pitchFamily="2"/>
                <a:cs typeface="FreeSans" pitchFamily="2"/>
              </a:rPr>
              <a:t>Transcriptome</a:t>
            </a:r>
          </a:p>
        </p:txBody>
      </p:sp>
      <p:sp>
        <p:nvSpPr>
          <p:cNvPr id="11" name="Freeform 10"/>
          <p:cNvSpPr/>
          <p:nvPr/>
        </p:nvSpPr>
        <p:spPr>
          <a:xfrm>
            <a:off x="7101257" y="6606991"/>
            <a:ext cx="2088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*/ f8 f0 1"/>
              <a:gd name="f12" fmla="*/ 5400 f9 1"/>
              <a:gd name="f13" fmla="*/ 16200 f9 1"/>
              <a:gd name="f14" fmla="*/ 16200 f10 1"/>
              <a:gd name="f15" fmla="*/ 5400 f10 1"/>
              <a:gd name="f16" fmla="*/ 10800 f9 1"/>
              <a:gd name="f17" fmla="*/ 0 f10 1"/>
              <a:gd name="f18" fmla="*/ f11 1 f2"/>
              <a:gd name="f19" fmla="*/ 0 f9 1"/>
              <a:gd name="f20" fmla="*/ 10800 f10 1"/>
              <a:gd name="f21" fmla="*/ 21600 f10 1"/>
              <a:gd name="f22" fmla="*/ 21600 f9 1"/>
              <a:gd name="f23" fmla="+- f18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16" y="f17"/>
              </a:cxn>
              <a:cxn ang="f23">
                <a:pos x="f19" y="f20"/>
              </a:cxn>
              <a:cxn ang="f23">
                <a:pos x="f16" y="f21"/>
              </a:cxn>
              <a:cxn ang="f23">
                <a:pos x="f22" y="f20"/>
              </a:cxn>
            </a:cxnLst>
            <a:rect l="f12" t="f15" r="f13" b="f14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solidFill>
            <a:srgbClr val="66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 err="1">
                <a:ln>
                  <a:noFill/>
                </a:ln>
                <a:latin typeface="+mj-lt"/>
                <a:ea typeface="Droid Sans Fallback" pitchFamily="2"/>
                <a:cs typeface="FreeSans" pitchFamily="2"/>
              </a:rPr>
              <a:t>Methylome</a:t>
            </a:r>
            <a:endParaRPr lang="en-GB" sz="1800" b="0" i="0" u="none" strike="noStrike" kern="1200" cap="none" dirty="0">
              <a:ln>
                <a:noFill/>
              </a:ln>
              <a:latin typeface="+mj-lt"/>
              <a:ea typeface="Droid Sans Fallback" pitchFamily="2"/>
              <a:cs typeface="FreeSans" pitchFamily="2"/>
            </a:endParaRPr>
          </a:p>
        </p:txBody>
      </p:sp>
      <p:sp>
        <p:nvSpPr>
          <p:cNvPr id="12" name="Freeform 11"/>
          <p:cNvSpPr/>
          <p:nvPr/>
        </p:nvSpPr>
        <p:spPr>
          <a:xfrm rot="1365000">
            <a:off x="8428851" y="6246930"/>
            <a:ext cx="1296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00CC"/>
          </a:solidFill>
          <a:ln w="0">
            <a:solidFill>
              <a:srgbClr val="FF808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+mj-lt"/>
                <a:ea typeface="Droid Sans Fallback" pitchFamily="2"/>
                <a:cs typeface="FreeSans" pitchFamily="2"/>
              </a:rPr>
              <a:t>miRNAs</a:t>
            </a:r>
          </a:p>
        </p:txBody>
      </p:sp>
      <p:sp>
        <p:nvSpPr>
          <p:cNvPr id="13" name="Straight Connector 12"/>
          <p:cNvSpPr/>
          <p:nvPr/>
        </p:nvSpPr>
        <p:spPr>
          <a:xfrm flipV="1">
            <a:off x="4198343" y="6197368"/>
            <a:ext cx="1780505" cy="196394"/>
          </a:xfrm>
          <a:prstGeom prst="line">
            <a:avLst/>
          </a:prstGeom>
          <a:noFill/>
          <a:ln w="180000">
            <a:solidFill>
              <a:srgbClr val="6666FF"/>
            </a:solidFill>
            <a:prstDash val="solid"/>
            <a:tailEnd type="arrow"/>
          </a:ln>
        </p:spPr>
        <p:txBody>
          <a:bodyPr vert="horz" wrap="none" lIns="180000" tIns="135000" rIns="180000" bIns="13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 rot="403800">
            <a:off x="6613354" y="314787"/>
            <a:ext cx="2986560" cy="122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19" y="399295"/>
            <a:ext cx="9077586" cy="67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72000" y="582840"/>
            <a:ext cx="9863640" cy="6369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/>
          <p:cNvSpPr/>
          <p:nvPr/>
        </p:nvSpPr>
        <p:spPr>
          <a:xfrm>
            <a:off x="72000" y="1034279"/>
            <a:ext cx="3452400" cy="2133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000">
            <a:solidFill>
              <a:srgbClr val="FF420E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524399" y="1007999"/>
            <a:ext cx="6411600" cy="28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000">
            <a:solidFill>
              <a:srgbClr val="FF420E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72000" y="4733279"/>
            <a:ext cx="9863640" cy="22193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000">
            <a:solidFill>
              <a:srgbClr val="FF420E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24399" y="4380840"/>
            <a:ext cx="6411600" cy="352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000">
            <a:solidFill>
              <a:srgbClr val="FF420E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/>
          <p:cNvSpPr/>
          <p:nvPr/>
        </p:nvSpPr>
        <p:spPr>
          <a:xfrm>
            <a:off x="1727999" y="6952680"/>
            <a:ext cx="255545" cy="247318"/>
          </a:xfrm>
          <a:prstGeom prst="line">
            <a:avLst/>
          </a:prstGeom>
          <a:noFill/>
          <a:ln w="36000">
            <a:solidFill>
              <a:srgbClr val="FF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12000" y="7200000"/>
            <a:ext cx="1919734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Analysis Modules</a:t>
            </a:r>
          </a:p>
        </p:txBody>
      </p:sp>
      <p:sp>
        <p:nvSpPr>
          <p:cNvPr id="9" name="Straight Connector 8"/>
          <p:cNvSpPr/>
          <p:nvPr/>
        </p:nvSpPr>
        <p:spPr>
          <a:xfrm>
            <a:off x="7646068" y="4645619"/>
            <a:ext cx="217772" cy="2554381"/>
          </a:xfrm>
          <a:prstGeom prst="line">
            <a:avLst/>
          </a:prstGeom>
          <a:noFill/>
          <a:ln w="36000">
            <a:solidFill>
              <a:srgbClr val="FF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4479" y="7128000"/>
            <a:ext cx="4049933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Quick Summaries + Output TSV / PDF</a:t>
            </a:r>
          </a:p>
        </p:txBody>
      </p:sp>
      <p:sp>
        <p:nvSpPr>
          <p:cNvPr id="11" name="Straight Connector 10"/>
          <p:cNvSpPr/>
          <p:nvPr/>
        </p:nvSpPr>
        <p:spPr>
          <a:xfrm flipV="1">
            <a:off x="1440000" y="432000"/>
            <a:ext cx="144000" cy="602279"/>
          </a:xfrm>
          <a:prstGeom prst="line">
            <a:avLst/>
          </a:prstGeom>
          <a:noFill/>
          <a:ln w="36000">
            <a:solidFill>
              <a:srgbClr val="FF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8000" y="144000"/>
            <a:ext cx="1785658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Data Input Tabs</a:t>
            </a:r>
          </a:p>
        </p:txBody>
      </p:sp>
      <p:sp>
        <p:nvSpPr>
          <p:cNvPr id="13" name="Straight Connector 12"/>
          <p:cNvSpPr/>
          <p:nvPr/>
        </p:nvSpPr>
        <p:spPr>
          <a:xfrm flipH="1" flipV="1">
            <a:off x="6696000" y="432000"/>
            <a:ext cx="287999" cy="531720"/>
          </a:xfrm>
          <a:prstGeom prst="line">
            <a:avLst/>
          </a:prstGeom>
          <a:noFill/>
          <a:ln w="36000">
            <a:solidFill>
              <a:srgbClr val="FF0000"/>
            </a:solidFill>
            <a:prstDash val="solid"/>
            <a:tailEnd type="arrow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2000" y="85680"/>
            <a:ext cx="3330953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Graphical Output Viewing Tabs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6947" y="0"/>
            <a:ext cx="9072563" cy="1262062"/>
          </a:xfrm>
        </p:spPr>
        <p:txBody>
          <a:bodyPr/>
          <a:lstStyle/>
          <a:p>
            <a:pPr lvl="0"/>
            <a:r>
              <a:rPr lang="en-GB"/>
              <a:t>Methylation </a:t>
            </a:r>
            <a:r>
              <a:rPr lang="en-GB" b="1"/>
              <a:t>vs</a:t>
            </a:r>
            <a:r>
              <a:rPr lang="en-GB"/>
              <a:t> Gene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60" y="1065600"/>
            <a:ext cx="10079640" cy="64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3422</TotalTime>
  <Words>487</Words>
  <Application>Microsoft Office PowerPoint</Application>
  <PresentationFormat>Custom</PresentationFormat>
  <Paragraphs>195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Arial Black</vt:lpstr>
      <vt:lpstr>Calibri</vt:lpstr>
      <vt:lpstr>Century Gothic</vt:lpstr>
      <vt:lpstr>Courier New</vt:lpstr>
      <vt:lpstr>Liberation Sans</vt:lpstr>
      <vt:lpstr>Liberation Serif</vt:lpstr>
      <vt:lpstr>StarSymbol</vt:lpstr>
      <vt:lpstr>Thorndale</vt:lpstr>
      <vt:lpstr>Wingdings 3</vt:lpstr>
      <vt:lpstr>Wisp</vt:lpstr>
      <vt:lpstr>Rapid Exploration of Novel  Organism Omics  ~RENOO~</vt:lpstr>
      <vt:lpstr>'Target Audience'</vt:lpstr>
      <vt:lpstr>Presenting...</vt:lpstr>
      <vt:lpstr>Core Idea</vt:lpstr>
      <vt:lpstr>Core Idea</vt:lpstr>
      <vt:lpstr>Exploring a Dataset</vt:lpstr>
      <vt:lpstr>PowerPoint Presentation</vt:lpstr>
      <vt:lpstr>PowerPoint Presentation</vt:lpstr>
      <vt:lpstr>Methylation vs Gene Features</vt:lpstr>
      <vt:lpstr>Methylation vs Gene Features</vt:lpstr>
      <vt:lpstr>Investigating Introns Further..</vt:lpstr>
      <vt:lpstr>Investigating Introns Further..</vt:lpstr>
      <vt:lpstr>Investigating Introns Further..</vt:lpstr>
      <vt:lpstr>Working Outside the  Software     Clustering Intronic  3 Prime Methylation Patterns</vt:lpstr>
      <vt:lpstr>Methylation vs Expression Level</vt:lpstr>
      <vt:lpstr>Methylation vs Expression Level</vt:lpstr>
      <vt:lpstr>Methylation vs Expression Level</vt:lpstr>
      <vt:lpstr> 3'Prime Transcribed Region: Methylation Pattern Clusters    Shows ~100bp Distinct Regions</vt:lpstr>
      <vt:lpstr>Methylation vs Expression Level</vt:lpstr>
      <vt:lpstr>Methylation vs Expression Level</vt:lpstr>
      <vt:lpstr>Methylation vs Expression Level</vt:lpstr>
      <vt:lpstr>Methylation vs Expression Level</vt:lpstr>
      <vt:lpstr>Methylation vs Expression Level</vt:lpstr>
      <vt:lpstr>Methylation vs Expression Level</vt:lpstr>
      <vt:lpstr>Methylation vs Variant Incidence Rate.. A Mess!</vt:lpstr>
      <vt:lpstr>...Or is it??</vt:lpstr>
      <vt:lpstr>Methylation vs Variant Incidence in 3'UTR</vt:lpstr>
      <vt:lpstr>Plug-In Quick Stats</vt:lpstr>
      <vt:lpstr>MiRNA Putative Target Sites..</vt:lpstr>
      <vt:lpstr>miRNA Putative Target Sites vs Genes</vt:lpstr>
      <vt:lpstr>miRNA Putative Binding Sites vs Promoters</vt:lpstr>
      <vt:lpstr>Dynamic Fasta Output</vt:lpstr>
      <vt:lpstr>Annotation Size Selection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 Exploration of Novel Organism Omics ~RENOO~</dc:title>
  <dc:creator>sbilnc</dc:creator>
  <cp:lastModifiedBy>Oliver Rimington</cp:lastModifiedBy>
  <cp:revision>28</cp:revision>
  <dcterms:created xsi:type="dcterms:W3CDTF">2016-09-05T11:59:34Z</dcterms:created>
  <dcterms:modified xsi:type="dcterms:W3CDTF">2019-03-15T17:10:30Z</dcterms:modified>
</cp:coreProperties>
</file>